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charts/colors4.xml" ContentType="application/vnd.ms-office.chartcolorstyl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docProps/custom.xml" ContentType="application/vnd.openxmlformats-officedocument.custom-properties+xml"/>
  <Override PartName="/ppt/slideLayouts/slideLayout10.xml" ContentType="application/vnd.openxmlformats-officedocument.presentationml.slideLayout+xml"/>
  <Override PartName="/ppt/charts/chart6.xml" ContentType="application/vnd.openxmlformats-officedocument.drawingml.chart+xml"/>
  <Override PartName="/ppt/charts/chart7.xml" ContentType="application/vnd.openxmlformats-officedocument.drawingml.chart+xml"/>
  <Override PartName="/ppt/charts/chart10.xml" ContentType="application/vnd.openxmlformats-officedocument.drawingml.chart+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5.xml" ContentType="application/vnd.ms-office.chartstyl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charts/style4.xml" ContentType="application/vnd.ms-office.chart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charts/colors5.xml" ContentType="application/vnd.ms-office.chartcolor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charts/chart8.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36"/>
  </p:notesMasterIdLst>
  <p:sldIdLst>
    <p:sldId id="258" r:id="rId2"/>
    <p:sldId id="263" r:id="rId3"/>
    <p:sldId id="307" r:id="rId4"/>
    <p:sldId id="267" r:id="rId5"/>
    <p:sldId id="269" r:id="rId6"/>
    <p:sldId id="259" r:id="rId7"/>
    <p:sldId id="278" r:id="rId8"/>
    <p:sldId id="293" r:id="rId9"/>
    <p:sldId id="284" r:id="rId10"/>
    <p:sldId id="264" r:id="rId11"/>
    <p:sldId id="283" r:id="rId12"/>
    <p:sldId id="291" r:id="rId13"/>
    <p:sldId id="292" r:id="rId14"/>
    <p:sldId id="295" r:id="rId15"/>
    <p:sldId id="280" r:id="rId16"/>
    <p:sldId id="296" r:id="rId17"/>
    <p:sldId id="297" r:id="rId18"/>
    <p:sldId id="298" r:id="rId19"/>
    <p:sldId id="299" r:id="rId20"/>
    <p:sldId id="302" r:id="rId21"/>
    <p:sldId id="300" r:id="rId22"/>
    <p:sldId id="308" r:id="rId23"/>
    <p:sldId id="301" r:id="rId24"/>
    <p:sldId id="314" r:id="rId25"/>
    <p:sldId id="315" r:id="rId26"/>
    <p:sldId id="303" r:id="rId27"/>
    <p:sldId id="313" r:id="rId28"/>
    <p:sldId id="311" r:id="rId29"/>
    <p:sldId id="304" r:id="rId30"/>
    <p:sldId id="305" r:id="rId31"/>
    <p:sldId id="306" r:id="rId32"/>
    <p:sldId id="262" r:id="rId33"/>
    <p:sldId id="294" r:id="rId34"/>
    <p:sldId id="270"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58B56"/>
    <a:srgbClr val="33CC33"/>
    <a:srgbClr val="FF9900"/>
    <a:srgbClr val="A2E73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05" autoAdjust="0"/>
    <p:restoredTop sz="98765" autoAdjust="0"/>
  </p:normalViewPr>
  <p:slideViewPr>
    <p:cSldViewPr>
      <p:cViewPr varScale="1">
        <p:scale>
          <a:sx n="88" d="100"/>
          <a:sy n="88" d="100"/>
        </p:scale>
        <p:origin x="-1230" y="-114"/>
      </p:cViewPr>
      <p:guideLst>
        <p:guide orient="horz" pos="2160"/>
        <p:guide pos="2880"/>
      </p:guideLst>
    </p:cSldViewPr>
  </p:slideViewPr>
  <p:outlineViewPr>
    <p:cViewPr>
      <p:scale>
        <a:sx n="33" d="100"/>
        <a:sy n="33" d="100"/>
      </p:scale>
      <p:origin x="0" y="4512"/>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10.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_Worksheet10.xlsx"/></Relationships>
</file>

<file path=ppt/charts/_rels/chart11.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Office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Office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N">
                <a:latin typeface="Times New Roman" pitchFamily="18" charset="0"/>
                <a:cs typeface="Times New Roman" pitchFamily="18" charset="0"/>
              </a:rPr>
              <a:t> compressive load-Von-misses stress(mpa)</a:t>
            </a:r>
          </a:p>
        </c:rich>
      </c:tx>
      <c:layout>
        <c:manualLayout>
          <c:xMode val="edge"/>
          <c:yMode val="edge"/>
          <c:x val="0.15598953776611288"/>
          <c:y val="2.3809523809523812E-2"/>
        </c:manualLayout>
      </c:layout>
      <c:spPr>
        <a:noFill/>
        <a:ln>
          <a:noFill/>
        </a:ln>
        <a:effectLst/>
      </c:spPr>
    </c:title>
    <c:plotArea>
      <c:layout/>
      <c:barChart>
        <c:barDir val="col"/>
        <c:grouping val="clustered"/>
        <c:ser>
          <c:idx val="0"/>
          <c:order val="0"/>
          <c:tx>
            <c:strRef>
              <c:f>Sheet1!$B$1</c:f>
              <c:strCache>
                <c:ptCount val="1"/>
                <c:pt idx="0">
                  <c:v>Vonmisses Stress</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7.6899999999999995</c:v>
                </c:pt>
                <c:pt idx="1">
                  <c:v>7.89</c:v>
                </c:pt>
                <c:pt idx="2">
                  <c:v>8.5610000000000035</c:v>
                </c:pt>
                <c:pt idx="3">
                  <c:v>8.5710000000000015</c:v>
                </c:pt>
                <c:pt idx="4">
                  <c:v>8.5500000000000007</c:v>
                </c:pt>
              </c:numCache>
            </c:numRef>
          </c:val>
          <c:extLst xmlns:c16r2="http://schemas.microsoft.com/office/drawing/2015/06/chart">
            <c:ext xmlns:c16="http://schemas.microsoft.com/office/drawing/2014/chart" uri="{C3380CC4-5D6E-409C-BE32-E72D297353CC}">
              <c16:uniqueId val="{00000000-68E3-4763-BF91-04E6A6EA5593}"/>
            </c:ext>
          </c:extLst>
        </c:ser>
        <c:dLbls>
          <c:showVal val="1"/>
        </c:dLbls>
        <c:gapWidth val="444"/>
        <c:overlap val="-90"/>
        <c:axId val="66348544"/>
        <c:axId val="66350080"/>
      </c:barChart>
      <c:catAx>
        <c:axId val="66348544"/>
        <c:scaling>
          <c:orientation val="minMax"/>
        </c:scaling>
        <c:axPos val="b"/>
        <c:majorGridlines>
          <c:spPr>
            <a:ln w="9525" cap="flat" cmpd="sng" algn="ctr">
              <a:solidFill>
                <a:schemeClr val="tx1">
                  <a:lumMod val="15000"/>
                  <a:lumOff val="85000"/>
                </a:schemeClr>
              </a:solidFill>
              <a:round/>
            </a:ln>
            <a:effectLst/>
          </c:spPr>
        </c:majorGridlines>
        <c:numFmt formatCode="General" sourceLinked="0"/>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66350080"/>
        <c:crosses val="autoZero"/>
        <c:auto val="1"/>
        <c:lblAlgn val="ctr"/>
        <c:lblOffset val="100"/>
      </c:catAx>
      <c:valAx>
        <c:axId val="66350080"/>
        <c:scaling>
          <c:orientation val="minMax"/>
        </c:scaling>
        <c:delete val="1"/>
        <c:axPos val="l"/>
        <c:numFmt formatCode="General" sourceLinked="1"/>
        <c:majorTickMark val="none"/>
        <c:tickLblPos val="nextTo"/>
        <c:crossAx val="66348544"/>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b="1" i="0" u="none" strike="noStrike" baseline="0" dirty="0">
                <a:effectLst/>
                <a:latin typeface="Times New Roman" panose="02020603050405020304" pitchFamily="18" charset="0"/>
                <a:cs typeface="Times New Roman" panose="02020603050405020304" pitchFamily="18" charset="0"/>
              </a:rPr>
              <a:t>Frequency</a:t>
            </a:r>
            <a:endParaRPr lang="en-IN" sz="2800" dirty="0">
              <a:latin typeface="Times New Roman" panose="02020603050405020304" pitchFamily="18" charset="0"/>
              <a:cs typeface="Times New Roman" panose="02020603050405020304" pitchFamily="18" charset="0"/>
            </a:endParaRPr>
          </a:p>
        </c:rich>
      </c:tx>
      <c:layout/>
      <c:spPr>
        <a:noFill/>
        <a:ln>
          <a:noFill/>
        </a:ln>
        <a:effectLst/>
      </c:spPr>
    </c:title>
    <c:plotArea>
      <c:layout/>
      <c:barChart>
        <c:barDir val="col"/>
        <c:grouping val="clustered"/>
        <c:ser>
          <c:idx val="0"/>
          <c:order val="0"/>
          <c:tx>
            <c:strRef>
              <c:f>Sheet1!$B$1</c:f>
              <c:strCache>
                <c:ptCount val="1"/>
                <c:pt idx="0">
                  <c:v>Titanium</c:v>
                </c:pt>
              </c:strCache>
            </c:strRef>
          </c:tx>
          <c:spPr>
            <a:solidFill>
              <a:schemeClr val="accent1"/>
            </a:solidFill>
            <a:ln>
              <a:noFill/>
            </a:ln>
            <a:effectLst/>
          </c:spPr>
          <c:cat>
            <c:strRef>
              <c:f>Sheet1!$A$2:$A$5</c:f>
              <c:strCache>
                <c:ptCount val="4"/>
                <c:pt idx="0">
                  <c:v>Mode 1</c:v>
                </c:pt>
                <c:pt idx="1">
                  <c:v>Mode 2</c:v>
                </c:pt>
                <c:pt idx="2">
                  <c:v>Mode 3</c:v>
                </c:pt>
                <c:pt idx="3">
                  <c:v>Mode 4</c:v>
                </c:pt>
              </c:strCache>
            </c:strRef>
          </c:cat>
          <c:val>
            <c:numRef>
              <c:f>Sheet1!$B$2:$B$5</c:f>
              <c:numCache>
                <c:formatCode>General</c:formatCode>
                <c:ptCount val="4"/>
                <c:pt idx="0">
                  <c:v>0</c:v>
                </c:pt>
                <c:pt idx="1">
                  <c:v>1.1519999999999997</c:v>
                </c:pt>
                <c:pt idx="2">
                  <c:v>3.5319999999999996</c:v>
                </c:pt>
                <c:pt idx="3">
                  <c:v>6.6979999999999995</c:v>
                </c:pt>
              </c:numCache>
            </c:numRef>
          </c:val>
          <c:extLst xmlns:c16r2="http://schemas.microsoft.com/office/drawing/2015/06/chart">
            <c:ext xmlns:c16="http://schemas.microsoft.com/office/drawing/2014/chart" uri="{C3380CC4-5D6E-409C-BE32-E72D297353CC}">
              <c16:uniqueId val="{00000000-12B8-4376-88AB-E186BE841759}"/>
            </c:ext>
          </c:extLst>
        </c:ser>
        <c:ser>
          <c:idx val="1"/>
          <c:order val="1"/>
          <c:tx>
            <c:strRef>
              <c:f>Sheet1!$C$1</c:f>
              <c:strCache>
                <c:ptCount val="1"/>
                <c:pt idx="0">
                  <c:v>Steel 304</c:v>
                </c:pt>
              </c:strCache>
            </c:strRef>
          </c:tx>
          <c:spPr>
            <a:solidFill>
              <a:schemeClr val="accent2"/>
            </a:solidFill>
            <a:ln>
              <a:noFill/>
            </a:ln>
            <a:effectLst/>
          </c:spPr>
          <c:cat>
            <c:strRef>
              <c:f>Sheet1!$A$2:$A$5</c:f>
              <c:strCache>
                <c:ptCount val="4"/>
                <c:pt idx="0">
                  <c:v>Mode 1</c:v>
                </c:pt>
                <c:pt idx="1">
                  <c:v>Mode 2</c:v>
                </c:pt>
                <c:pt idx="2">
                  <c:v>Mode 3</c:v>
                </c:pt>
                <c:pt idx="3">
                  <c:v>Mode 4</c:v>
                </c:pt>
              </c:strCache>
            </c:strRef>
          </c:cat>
          <c:val>
            <c:numRef>
              <c:f>Sheet1!$C$2:$C$5</c:f>
              <c:numCache>
                <c:formatCode>General</c:formatCode>
                <c:ptCount val="4"/>
                <c:pt idx="0">
                  <c:v>0</c:v>
                </c:pt>
                <c:pt idx="1">
                  <c:v>1.2349999999999999</c:v>
                </c:pt>
                <c:pt idx="2">
                  <c:v>3.653</c:v>
                </c:pt>
                <c:pt idx="3">
                  <c:v>6.9509999999999996</c:v>
                </c:pt>
              </c:numCache>
            </c:numRef>
          </c:val>
          <c:extLst xmlns:c16r2="http://schemas.microsoft.com/office/drawing/2015/06/chart">
            <c:ext xmlns:c16="http://schemas.microsoft.com/office/drawing/2014/chart" uri="{C3380CC4-5D6E-409C-BE32-E72D297353CC}">
              <c16:uniqueId val="{00000001-12B8-4376-88AB-E186BE841759}"/>
            </c:ext>
          </c:extLst>
        </c:ser>
        <c:ser>
          <c:idx val="2"/>
          <c:order val="2"/>
          <c:tx>
            <c:strRef>
              <c:f>Sheet1!$D$1</c:f>
              <c:strCache>
                <c:ptCount val="1"/>
                <c:pt idx="0">
                  <c:v>Strontium</c:v>
                </c:pt>
              </c:strCache>
            </c:strRef>
          </c:tx>
          <c:spPr>
            <a:solidFill>
              <a:schemeClr val="accent3"/>
            </a:solidFill>
            <a:ln>
              <a:noFill/>
            </a:ln>
            <a:effectLst/>
          </c:spPr>
          <c:cat>
            <c:strRef>
              <c:f>Sheet1!$A$2:$A$5</c:f>
              <c:strCache>
                <c:ptCount val="4"/>
                <c:pt idx="0">
                  <c:v>Mode 1</c:v>
                </c:pt>
                <c:pt idx="1">
                  <c:v>Mode 2</c:v>
                </c:pt>
                <c:pt idx="2">
                  <c:v>Mode 3</c:v>
                </c:pt>
                <c:pt idx="3">
                  <c:v>Mode 4</c:v>
                </c:pt>
              </c:strCache>
            </c:strRef>
          </c:cat>
          <c:val>
            <c:numRef>
              <c:f>Sheet1!$D$2:$D$5</c:f>
              <c:numCache>
                <c:formatCode>General</c:formatCode>
                <c:ptCount val="4"/>
                <c:pt idx="0">
                  <c:v>0</c:v>
                </c:pt>
                <c:pt idx="1">
                  <c:v>1.123</c:v>
                </c:pt>
                <c:pt idx="2">
                  <c:v>3.5419999999999998</c:v>
                </c:pt>
                <c:pt idx="3">
                  <c:v>6.532</c:v>
                </c:pt>
              </c:numCache>
            </c:numRef>
          </c:val>
          <c:extLst xmlns:c16r2="http://schemas.microsoft.com/office/drawing/2015/06/chart">
            <c:ext xmlns:c16="http://schemas.microsoft.com/office/drawing/2014/chart" uri="{C3380CC4-5D6E-409C-BE32-E72D297353CC}">
              <c16:uniqueId val="{00000002-12B8-4376-88AB-E186BE841759}"/>
            </c:ext>
          </c:extLst>
        </c:ser>
        <c:ser>
          <c:idx val="3"/>
          <c:order val="3"/>
          <c:tx>
            <c:strRef>
              <c:f>Sheet1!$E$1</c:f>
              <c:strCache>
                <c:ptCount val="1"/>
                <c:pt idx="0">
                  <c:v>Calcium Phosphate</c:v>
                </c:pt>
              </c:strCache>
            </c:strRef>
          </c:tx>
          <c:spPr>
            <a:solidFill>
              <a:schemeClr val="accent4"/>
            </a:solidFill>
            <a:ln>
              <a:noFill/>
            </a:ln>
            <a:effectLst/>
          </c:spPr>
          <c:cat>
            <c:strRef>
              <c:f>Sheet1!$A$2:$A$5</c:f>
              <c:strCache>
                <c:ptCount val="4"/>
                <c:pt idx="0">
                  <c:v>Mode 1</c:v>
                </c:pt>
                <c:pt idx="1">
                  <c:v>Mode 2</c:v>
                </c:pt>
                <c:pt idx="2">
                  <c:v>Mode 3</c:v>
                </c:pt>
                <c:pt idx="3">
                  <c:v>Mode 4</c:v>
                </c:pt>
              </c:strCache>
            </c:strRef>
          </c:cat>
          <c:val>
            <c:numRef>
              <c:f>Sheet1!$E$2:$E$5</c:f>
              <c:numCache>
                <c:formatCode>General</c:formatCode>
                <c:ptCount val="4"/>
                <c:pt idx="0">
                  <c:v>0</c:v>
                </c:pt>
                <c:pt idx="1">
                  <c:v>1.1020000000000001</c:v>
                </c:pt>
                <c:pt idx="2">
                  <c:v>3.3209999999999997</c:v>
                </c:pt>
                <c:pt idx="3">
                  <c:v>6.2510000000000003</c:v>
                </c:pt>
              </c:numCache>
            </c:numRef>
          </c:val>
          <c:extLst xmlns:c16r2="http://schemas.microsoft.com/office/drawing/2015/06/chart">
            <c:ext xmlns:c16="http://schemas.microsoft.com/office/drawing/2014/chart" uri="{C3380CC4-5D6E-409C-BE32-E72D297353CC}">
              <c16:uniqueId val="{00000003-12B8-4376-88AB-E186BE841759}"/>
            </c:ext>
          </c:extLst>
        </c:ser>
        <c:ser>
          <c:idx val="4"/>
          <c:order val="4"/>
          <c:tx>
            <c:strRef>
              <c:f>Sheet1!$F$1</c:f>
              <c:strCache>
                <c:ptCount val="1"/>
                <c:pt idx="0">
                  <c:v>PLA</c:v>
                </c:pt>
              </c:strCache>
            </c:strRef>
          </c:tx>
          <c:spPr>
            <a:solidFill>
              <a:schemeClr val="accent5"/>
            </a:solidFill>
            <a:ln>
              <a:noFill/>
            </a:ln>
            <a:effectLst/>
          </c:spPr>
          <c:cat>
            <c:strRef>
              <c:f>Sheet1!$A$2:$A$5</c:f>
              <c:strCache>
                <c:ptCount val="4"/>
                <c:pt idx="0">
                  <c:v>Mode 1</c:v>
                </c:pt>
                <c:pt idx="1">
                  <c:v>Mode 2</c:v>
                </c:pt>
                <c:pt idx="2">
                  <c:v>Mode 3</c:v>
                </c:pt>
                <c:pt idx="3">
                  <c:v>Mode 4</c:v>
                </c:pt>
              </c:strCache>
            </c:strRef>
          </c:cat>
          <c:val>
            <c:numRef>
              <c:f>Sheet1!$F$2:$F$5</c:f>
              <c:numCache>
                <c:formatCode>General</c:formatCode>
                <c:ptCount val="4"/>
                <c:pt idx="0">
                  <c:v>0</c:v>
                </c:pt>
                <c:pt idx="1">
                  <c:v>0.96500000000000008</c:v>
                </c:pt>
                <c:pt idx="2">
                  <c:v>3.125</c:v>
                </c:pt>
                <c:pt idx="3">
                  <c:v>6.1229999999999993</c:v>
                </c:pt>
              </c:numCache>
            </c:numRef>
          </c:val>
          <c:extLst xmlns:c16r2="http://schemas.microsoft.com/office/drawing/2015/06/chart">
            <c:ext xmlns:c16="http://schemas.microsoft.com/office/drawing/2014/chart" uri="{C3380CC4-5D6E-409C-BE32-E72D297353CC}">
              <c16:uniqueId val="{00000004-12B8-4376-88AB-E186BE841759}"/>
            </c:ext>
          </c:extLst>
        </c:ser>
        <c:dLbls/>
        <c:axId val="156983680"/>
        <c:axId val="156985600"/>
      </c:barChart>
      <c:catAx>
        <c:axId val="156983680"/>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latin typeface="Times New Roman" panose="02020603050405020304" pitchFamily="18" charset="0"/>
                    <a:cs typeface="Times New Roman" panose="02020603050405020304" pitchFamily="18" charset="0"/>
                  </a:rPr>
                  <a:t>Modes</a:t>
                </a:r>
                <a:endParaRPr lang="en-IN" sz="1800" dirty="0">
                  <a:latin typeface="Times New Roman" panose="02020603050405020304" pitchFamily="18" charset="0"/>
                  <a:cs typeface="Times New Roman" panose="02020603050405020304" pitchFamily="18" charset="0"/>
                </a:endParaRP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985600"/>
        <c:crosses val="autoZero"/>
        <c:auto val="1"/>
        <c:lblAlgn val="ctr"/>
        <c:lblOffset val="100"/>
      </c:catAx>
      <c:valAx>
        <c:axId val="156985600"/>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latin typeface="Times New Roman" panose="02020603050405020304" pitchFamily="18" charset="0"/>
                    <a:cs typeface="Times New Roman" panose="02020603050405020304" pitchFamily="18" charset="0"/>
                  </a:rPr>
                  <a:t>Frequency (Hz)</a:t>
                </a:r>
                <a:endParaRPr lang="en-IN" sz="1800" dirty="0">
                  <a:latin typeface="Times New Roman" panose="02020603050405020304" pitchFamily="18" charset="0"/>
                  <a:cs typeface="Times New Roman" panose="02020603050405020304" pitchFamily="18" charset="0"/>
                </a:endParaRPr>
              </a:p>
            </c:rich>
          </c:tx>
          <c:layout/>
          <c:spPr>
            <a:noFill/>
            <a:ln>
              <a:noFill/>
            </a:ln>
            <a:effectLst/>
          </c:spPr>
        </c:title>
        <c:numFmt formatCode="General" sourceLinked="1"/>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983680"/>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en-US"/>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800" b="1" i="0" u="none" strike="noStrike" baseline="0" dirty="0">
                <a:effectLst/>
                <a:latin typeface="Times New Roman" panose="02020603050405020304" pitchFamily="18" charset="0"/>
                <a:cs typeface="Times New Roman" panose="02020603050405020304" pitchFamily="18" charset="0"/>
              </a:rPr>
              <a:t>Total Deformation </a:t>
            </a:r>
            <a:endParaRPr lang="en-IN" sz="2800" dirty="0">
              <a:latin typeface="Times New Roman" panose="02020603050405020304" pitchFamily="18" charset="0"/>
              <a:cs typeface="Times New Roman" panose="02020603050405020304" pitchFamily="18" charset="0"/>
            </a:endParaRPr>
          </a:p>
        </c:rich>
      </c:tx>
      <c:layout/>
      <c:spPr>
        <a:noFill/>
        <a:ln>
          <a:noFill/>
        </a:ln>
        <a:effectLst/>
      </c:spPr>
    </c:title>
    <c:plotArea>
      <c:layout/>
      <c:barChart>
        <c:barDir val="col"/>
        <c:grouping val="clustered"/>
        <c:ser>
          <c:idx val="0"/>
          <c:order val="0"/>
          <c:tx>
            <c:strRef>
              <c:f>Sheet1!$B$1</c:f>
              <c:strCache>
                <c:ptCount val="1"/>
                <c:pt idx="0">
                  <c:v>Titanium</c:v>
                </c:pt>
              </c:strCache>
            </c:strRef>
          </c:tx>
          <c:spPr>
            <a:solidFill>
              <a:schemeClr val="accent1"/>
            </a:solidFill>
            <a:ln>
              <a:noFill/>
            </a:ln>
            <a:effectLst/>
          </c:spPr>
          <c:cat>
            <c:strRef>
              <c:f>Sheet1!$A$2:$A$5</c:f>
              <c:strCache>
                <c:ptCount val="4"/>
                <c:pt idx="0">
                  <c:v>Mode 1</c:v>
                </c:pt>
                <c:pt idx="1">
                  <c:v>Mode 2</c:v>
                </c:pt>
                <c:pt idx="2">
                  <c:v>Mode 3</c:v>
                </c:pt>
                <c:pt idx="3">
                  <c:v>Mode 4</c:v>
                </c:pt>
              </c:strCache>
            </c:strRef>
          </c:cat>
          <c:val>
            <c:numRef>
              <c:f>Sheet1!$B$2:$B$5</c:f>
              <c:numCache>
                <c:formatCode>General</c:formatCode>
                <c:ptCount val="4"/>
                <c:pt idx="0">
                  <c:v>0.35500000000000004</c:v>
                </c:pt>
                <c:pt idx="1">
                  <c:v>0.998</c:v>
                </c:pt>
                <c:pt idx="2">
                  <c:v>1.6919999999999997</c:v>
                </c:pt>
                <c:pt idx="3">
                  <c:v>2.96</c:v>
                </c:pt>
              </c:numCache>
            </c:numRef>
          </c:val>
          <c:extLst xmlns:c16r2="http://schemas.microsoft.com/office/drawing/2015/06/chart">
            <c:ext xmlns:c16="http://schemas.microsoft.com/office/drawing/2014/chart" uri="{C3380CC4-5D6E-409C-BE32-E72D297353CC}">
              <c16:uniqueId val="{00000000-12B8-4376-88AB-E186BE841759}"/>
            </c:ext>
          </c:extLst>
        </c:ser>
        <c:ser>
          <c:idx val="1"/>
          <c:order val="1"/>
          <c:tx>
            <c:strRef>
              <c:f>Sheet1!$C$1</c:f>
              <c:strCache>
                <c:ptCount val="1"/>
                <c:pt idx="0">
                  <c:v>Steel 304</c:v>
                </c:pt>
              </c:strCache>
            </c:strRef>
          </c:tx>
          <c:spPr>
            <a:solidFill>
              <a:schemeClr val="accent2"/>
            </a:solidFill>
            <a:ln>
              <a:noFill/>
            </a:ln>
            <a:effectLst/>
          </c:spPr>
          <c:cat>
            <c:strRef>
              <c:f>Sheet1!$A$2:$A$5</c:f>
              <c:strCache>
                <c:ptCount val="4"/>
                <c:pt idx="0">
                  <c:v>Mode 1</c:v>
                </c:pt>
                <c:pt idx="1">
                  <c:v>Mode 2</c:v>
                </c:pt>
                <c:pt idx="2">
                  <c:v>Mode 3</c:v>
                </c:pt>
                <c:pt idx="3">
                  <c:v>Mode 4</c:v>
                </c:pt>
              </c:strCache>
            </c:strRef>
          </c:cat>
          <c:val>
            <c:numRef>
              <c:f>Sheet1!$C$2:$C$5</c:f>
              <c:numCache>
                <c:formatCode>General</c:formatCode>
                <c:ptCount val="4"/>
                <c:pt idx="0">
                  <c:v>0.23500000000000001</c:v>
                </c:pt>
                <c:pt idx="1">
                  <c:v>0.96500000000000008</c:v>
                </c:pt>
                <c:pt idx="2">
                  <c:v>1.6519999999999997</c:v>
                </c:pt>
                <c:pt idx="3">
                  <c:v>2.63</c:v>
                </c:pt>
              </c:numCache>
            </c:numRef>
          </c:val>
          <c:extLst xmlns:c16r2="http://schemas.microsoft.com/office/drawing/2015/06/chart">
            <c:ext xmlns:c16="http://schemas.microsoft.com/office/drawing/2014/chart" uri="{C3380CC4-5D6E-409C-BE32-E72D297353CC}">
              <c16:uniqueId val="{00000001-12B8-4376-88AB-E186BE841759}"/>
            </c:ext>
          </c:extLst>
        </c:ser>
        <c:ser>
          <c:idx val="2"/>
          <c:order val="2"/>
          <c:tx>
            <c:strRef>
              <c:f>Sheet1!$D$1</c:f>
              <c:strCache>
                <c:ptCount val="1"/>
                <c:pt idx="0">
                  <c:v>Strontium</c:v>
                </c:pt>
              </c:strCache>
            </c:strRef>
          </c:tx>
          <c:spPr>
            <a:solidFill>
              <a:schemeClr val="accent3"/>
            </a:solidFill>
            <a:ln>
              <a:noFill/>
            </a:ln>
            <a:effectLst/>
          </c:spPr>
          <c:cat>
            <c:strRef>
              <c:f>Sheet1!$A$2:$A$5</c:f>
              <c:strCache>
                <c:ptCount val="4"/>
                <c:pt idx="0">
                  <c:v>Mode 1</c:v>
                </c:pt>
                <c:pt idx="1">
                  <c:v>Mode 2</c:v>
                </c:pt>
                <c:pt idx="2">
                  <c:v>Mode 3</c:v>
                </c:pt>
                <c:pt idx="3">
                  <c:v>Mode 4</c:v>
                </c:pt>
              </c:strCache>
            </c:strRef>
          </c:cat>
          <c:val>
            <c:numRef>
              <c:f>Sheet1!$D$2:$D$5</c:f>
              <c:numCache>
                <c:formatCode>General</c:formatCode>
                <c:ptCount val="4"/>
                <c:pt idx="0">
                  <c:v>0.63200000000000012</c:v>
                </c:pt>
                <c:pt idx="1">
                  <c:v>1.2529999999999997</c:v>
                </c:pt>
                <c:pt idx="2">
                  <c:v>1.9650000000000001</c:v>
                </c:pt>
                <c:pt idx="3">
                  <c:v>3.15</c:v>
                </c:pt>
              </c:numCache>
            </c:numRef>
          </c:val>
          <c:extLst xmlns:c16r2="http://schemas.microsoft.com/office/drawing/2015/06/chart">
            <c:ext xmlns:c16="http://schemas.microsoft.com/office/drawing/2014/chart" uri="{C3380CC4-5D6E-409C-BE32-E72D297353CC}">
              <c16:uniqueId val="{00000002-12B8-4376-88AB-E186BE841759}"/>
            </c:ext>
          </c:extLst>
        </c:ser>
        <c:ser>
          <c:idx val="3"/>
          <c:order val="3"/>
          <c:tx>
            <c:strRef>
              <c:f>Sheet1!$E$1</c:f>
              <c:strCache>
                <c:ptCount val="1"/>
                <c:pt idx="0">
                  <c:v>Calcium Phosphate</c:v>
                </c:pt>
              </c:strCache>
            </c:strRef>
          </c:tx>
          <c:spPr>
            <a:solidFill>
              <a:schemeClr val="accent4"/>
            </a:solidFill>
            <a:ln>
              <a:noFill/>
            </a:ln>
            <a:effectLst/>
          </c:spPr>
          <c:cat>
            <c:strRef>
              <c:f>Sheet1!$A$2:$A$5</c:f>
              <c:strCache>
                <c:ptCount val="4"/>
                <c:pt idx="0">
                  <c:v>Mode 1</c:v>
                </c:pt>
                <c:pt idx="1">
                  <c:v>Mode 2</c:v>
                </c:pt>
                <c:pt idx="2">
                  <c:v>Mode 3</c:v>
                </c:pt>
                <c:pt idx="3">
                  <c:v>Mode 4</c:v>
                </c:pt>
              </c:strCache>
            </c:strRef>
          </c:cat>
          <c:val>
            <c:numRef>
              <c:f>Sheet1!$E$2:$E$5</c:f>
              <c:numCache>
                <c:formatCode>General</c:formatCode>
                <c:ptCount val="4"/>
                <c:pt idx="0">
                  <c:v>0.78200000000000003</c:v>
                </c:pt>
                <c:pt idx="1">
                  <c:v>1.3620000000000001</c:v>
                </c:pt>
                <c:pt idx="2">
                  <c:v>2.3609999999999998</c:v>
                </c:pt>
                <c:pt idx="3">
                  <c:v>3.3509999999999995</c:v>
                </c:pt>
              </c:numCache>
            </c:numRef>
          </c:val>
          <c:extLst xmlns:c16r2="http://schemas.microsoft.com/office/drawing/2015/06/chart">
            <c:ext xmlns:c16="http://schemas.microsoft.com/office/drawing/2014/chart" uri="{C3380CC4-5D6E-409C-BE32-E72D297353CC}">
              <c16:uniqueId val="{00000003-12B8-4376-88AB-E186BE841759}"/>
            </c:ext>
          </c:extLst>
        </c:ser>
        <c:ser>
          <c:idx val="4"/>
          <c:order val="4"/>
          <c:tx>
            <c:strRef>
              <c:f>Sheet1!$F$1</c:f>
              <c:strCache>
                <c:ptCount val="1"/>
                <c:pt idx="0">
                  <c:v>PLA</c:v>
                </c:pt>
              </c:strCache>
            </c:strRef>
          </c:tx>
          <c:spPr>
            <a:solidFill>
              <a:schemeClr val="accent5"/>
            </a:solidFill>
            <a:ln>
              <a:noFill/>
            </a:ln>
            <a:effectLst/>
          </c:spPr>
          <c:cat>
            <c:strRef>
              <c:f>Sheet1!$A$2:$A$5</c:f>
              <c:strCache>
                <c:ptCount val="4"/>
                <c:pt idx="0">
                  <c:v>Mode 1</c:v>
                </c:pt>
                <c:pt idx="1">
                  <c:v>Mode 2</c:v>
                </c:pt>
                <c:pt idx="2">
                  <c:v>Mode 3</c:v>
                </c:pt>
                <c:pt idx="3">
                  <c:v>Mode 4</c:v>
                </c:pt>
              </c:strCache>
            </c:strRef>
          </c:cat>
          <c:val>
            <c:numRef>
              <c:f>Sheet1!$F$2:$F$5</c:f>
              <c:numCache>
                <c:formatCode>General</c:formatCode>
                <c:ptCount val="4"/>
                <c:pt idx="0">
                  <c:v>0.79300000000000004</c:v>
                </c:pt>
                <c:pt idx="1">
                  <c:v>1.456</c:v>
                </c:pt>
                <c:pt idx="2">
                  <c:v>2.5359999999999996</c:v>
                </c:pt>
                <c:pt idx="3">
                  <c:v>3.56</c:v>
                </c:pt>
              </c:numCache>
            </c:numRef>
          </c:val>
          <c:extLst xmlns:c16r2="http://schemas.microsoft.com/office/drawing/2015/06/chart">
            <c:ext xmlns:c16="http://schemas.microsoft.com/office/drawing/2014/chart" uri="{C3380CC4-5D6E-409C-BE32-E72D297353CC}">
              <c16:uniqueId val="{00000004-12B8-4376-88AB-E186BE841759}"/>
            </c:ext>
          </c:extLst>
        </c:ser>
        <c:dLbls/>
        <c:axId val="157048832"/>
        <c:axId val="157050752"/>
      </c:barChart>
      <c:catAx>
        <c:axId val="157048832"/>
        <c:scaling>
          <c:orientation val="minMax"/>
        </c:scaling>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dirty="0">
                    <a:latin typeface="Times New Roman" panose="02020603050405020304" pitchFamily="18" charset="0"/>
                    <a:cs typeface="Times New Roman" panose="02020603050405020304" pitchFamily="18" charset="0"/>
                  </a:rPr>
                  <a:t>Modes</a:t>
                </a:r>
                <a:endParaRPr lang="en-IN" sz="1800" dirty="0">
                  <a:latin typeface="Times New Roman" panose="02020603050405020304" pitchFamily="18" charset="0"/>
                  <a:cs typeface="Times New Roman" panose="02020603050405020304" pitchFamily="18" charset="0"/>
                </a:endParaRPr>
              </a:p>
            </c:rich>
          </c:tx>
          <c:layout/>
          <c:spPr>
            <a:noFill/>
            <a:ln>
              <a:noFill/>
            </a:ln>
            <a:effectLst/>
          </c:spPr>
        </c:title>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050752"/>
        <c:crosses val="autoZero"/>
        <c:auto val="1"/>
        <c:lblAlgn val="ctr"/>
        <c:lblOffset val="100"/>
      </c:catAx>
      <c:valAx>
        <c:axId val="157050752"/>
        <c:scaling>
          <c:orientation val="minMax"/>
        </c:scaling>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sz="1800" dirty="0">
                    <a:latin typeface="Times New Roman" panose="02020603050405020304" pitchFamily="18" charset="0"/>
                    <a:cs typeface="Times New Roman" panose="02020603050405020304" pitchFamily="18" charset="0"/>
                  </a:rPr>
                  <a:t>Total Deformation (mm)</a:t>
                </a:r>
              </a:p>
            </c:rich>
          </c:tx>
          <c:layout/>
          <c:spPr>
            <a:noFill/>
            <a:ln>
              <a:noFill/>
            </a:ln>
            <a:effectLst/>
          </c:spPr>
        </c:title>
        <c:numFmt formatCode="General" sourceLinked="1"/>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7048832"/>
        <c:crosses val="autoZero"/>
        <c:crossBetween val="between"/>
      </c:valAx>
      <c:spPr>
        <a:noFill/>
        <a:ln>
          <a:noFill/>
        </a:ln>
        <a:effectLst/>
      </c:spPr>
    </c:plotArea>
    <c:legend>
      <c:legendPos val="r"/>
      <c:layout/>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r>
              <a:rPr lang="en-US">
                <a:latin typeface="Times New Roman" pitchFamily="18" charset="0"/>
                <a:cs typeface="Times New Roman" pitchFamily="18" charset="0"/>
              </a:rPr>
              <a:t>Point Load-Von-misses stress(Mpa) </a:t>
            </a:r>
          </a:p>
        </c:rich>
      </c:tx>
      <c:layout/>
      <c:spPr>
        <a:noFill/>
        <a:ln>
          <a:noFill/>
        </a:ln>
        <a:effectLst/>
      </c:spPr>
    </c:title>
    <c:plotArea>
      <c:layout/>
      <c:barChart>
        <c:barDir val="col"/>
        <c:grouping val="clustered"/>
        <c:ser>
          <c:idx val="0"/>
          <c:order val="0"/>
          <c:tx>
            <c:strRef>
              <c:f>Sheet1!$B$1</c:f>
              <c:strCache>
                <c:ptCount val="1"/>
                <c:pt idx="0">
                  <c:v>Von-misses stress(Mpa) </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14.02</c:v>
                </c:pt>
                <c:pt idx="1">
                  <c:v>14.02</c:v>
                </c:pt>
                <c:pt idx="2">
                  <c:v>14.129999999999999</c:v>
                </c:pt>
                <c:pt idx="3">
                  <c:v>14.07</c:v>
                </c:pt>
                <c:pt idx="4">
                  <c:v>14.18</c:v>
                </c:pt>
              </c:numCache>
            </c:numRef>
          </c:val>
          <c:extLst xmlns:c16r2="http://schemas.microsoft.com/office/drawing/2015/06/chart">
            <c:ext xmlns:c16="http://schemas.microsoft.com/office/drawing/2014/chart" uri="{C3380CC4-5D6E-409C-BE32-E72D297353CC}">
              <c16:uniqueId val="{00000000-C9BC-4BBD-96EB-C86D470097E7}"/>
            </c:ext>
          </c:extLst>
        </c:ser>
        <c:dLbls>
          <c:showVal val="1"/>
        </c:dLbls>
        <c:gapWidth val="444"/>
        <c:overlap val="-90"/>
        <c:axId val="87692032"/>
        <c:axId val="87711744"/>
      </c:barChart>
      <c:catAx>
        <c:axId val="8769203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87711744"/>
        <c:crosses val="autoZero"/>
        <c:auto val="1"/>
        <c:lblAlgn val="ctr"/>
        <c:lblOffset val="100"/>
      </c:catAx>
      <c:valAx>
        <c:axId val="87711744"/>
        <c:scaling>
          <c:orientation val="minMax"/>
        </c:scaling>
        <c:delete val="1"/>
        <c:axPos val="l"/>
        <c:numFmt formatCode="General" sourceLinked="1"/>
        <c:majorTickMark val="none"/>
        <c:tickLblPos val="nextTo"/>
        <c:crossAx val="87692032"/>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title>
    <c:plotArea>
      <c:layout/>
      <c:barChart>
        <c:barDir val="col"/>
        <c:grouping val="clustered"/>
        <c:ser>
          <c:idx val="0"/>
          <c:order val="0"/>
          <c:tx>
            <c:strRef>
              <c:f>Sheet1!$B$1</c:f>
              <c:strCache>
                <c:ptCount val="1"/>
                <c:pt idx="0">
                  <c:v>Point Load-Total Deformation(mm)</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Phoshate</c:v>
                </c:pt>
                <c:pt idx="4">
                  <c:v>Pla</c:v>
                </c:pt>
              </c:strCache>
            </c:strRef>
          </c:cat>
          <c:val>
            <c:numRef>
              <c:f>Sheet1!$B$2:$B$6</c:f>
              <c:numCache>
                <c:formatCode>General</c:formatCode>
                <c:ptCount val="5"/>
                <c:pt idx="0">
                  <c:v>11.2</c:v>
                </c:pt>
                <c:pt idx="1">
                  <c:v>10.83</c:v>
                </c:pt>
                <c:pt idx="2">
                  <c:v>13.29</c:v>
                </c:pt>
                <c:pt idx="3">
                  <c:v>19.86</c:v>
                </c:pt>
                <c:pt idx="4">
                  <c:v>12.02</c:v>
                </c:pt>
              </c:numCache>
            </c:numRef>
          </c:val>
          <c:extLst xmlns:c16r2="http://schemas.microsoft.com/office/drawing/2015/06/chart">
            <c:ext xmlns:c16="http://schemas.microsoft.com/office/drawing/2014/chart" uri="{C3380CC4-5D6E-409C-BE32-E72D297353CC}">
              <c16:uniqueId val="{00000000-5B1C-47C4-9D30-07E521E5CA07}"/>
            </c:ext>
          </c:extLst>
        </c:ser>
        <c:dLbls>
          <c:showVal val="1"/>
        </c:dLbls>
        <c:gapWidth val="444"/>
        <c:overlap val="-90"/>
        <c:axId val="114990080"/>
        <c:axId val="114998272"/>
      </c:barChart>
      <c:catAx>
        <c:axId val="11499008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114998272"/>
        <c:crosses val="autoZero"/>
        <c:auto val="1"/>
        <c:lblAlgn val="ctr"/>
        <c:lblOffset val="100"/>
      </c:catAx>
      <c:valAx>
        <c:axId val="114998272"/>
        <c:scaling>
          <c:orientation val="minMax"/>
        </c:scaling>
        <c:delete val="1"/>
        <c:axPos val="l"/>
        <c:numFmt formatCode="General" sourceLinked="1"/>
        <c:majorTickMark val="none"/>
        <c:tickLblPos val="nextTo"/>
        <c:crossAx val="114990080"/>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Times New Roman" pitchFamily="18" charset="0"/>
              <a:ea typeface="+mn-ea"/>
              <a:cs typeface="Times New Roman" pitchFamily="18" charset="0"/>
            </a:defRPr>
          </a:pPr>
          <a:endParaRPr lang="en-US"/>
        </a:p>
      </c:txPr>
    </c:title>
    <c:view3D>
      <c:depthPercent val="100"/>
      <c:rAngAx val="1"/>
    </c:view3D>
    <c:floor>
      <c:spPr>
        <a:noFill/>
        <a:ln>
          <a:noFill/>
        </a:ln>
        <a:effectLst/>
        <a:sp3d/>
      </c:spPr>
    </c:floor>
    <c:sideWall>
      <c:spPr>
        <a:noFill/>
        <a:ln>
          <a:noFill/>
        </a:ln>
        <a:effectLst/>
        <a:sp3d/>
      </c:spPr>
    </c:sideWall>
    <c:backWall>
      <c:spPr>
        <a:noFill/>
        <a:ln>
          <a:noFill/>
        </a:ln>
        <a:effectLst/>
        <a:sp3d/>
      </c:spPr>
    </c:backWall>
    <c:plotArea>
      <c:layout/>
      <c:bar3DChart>
        <c:barDir val="col"/>
        <c:grouping val="clustered"/>
        <c:ser>
          <c:idx val="0"/>
          <c:order val="0"/>
          <c:tx>
            <c:strRef>
              <c:f>Sheet1!$B$1</c:f>
              <c:strCache>
                <c:ptCount val="1"/>
                <c:pt idx="0">
                  <c:v>Point Load-strain</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p3d/>
          </c:spP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Times New Roman" pitchFamily="18" charset="0"/>
                    <a:ea typeface="+mn-ea"/>
                    <a:cs typeface="Times New Roman" pitchFamily="18" charset="0"/>
                  </a:defRPr>
                </a:pPr>
                <a:endParaRPr lang="en-US"/>
              </a:p>
            </c:txPr>
            <c:showVal val="1"/>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9.0000000000000024E-2</c:v>
                </c:pt>
                <c:pt idx="1">
                  <c:v>8.0000000000000043E-2</c:v>
                </c:pt>
                <c:pt idx="2">
                  <c:v>9.2000000000000026E-2</c:v>
                </c:pt>
                <c:pt idx="3">
                  <c:v>0.14000000000000001</c:v>
                </c:pt>
                <c:pt idx="4">
                  <c:v>0.1</c:v>
                </c:pt>
              </c:numCache>
            </c:numRef>
          </c:val>
          <c:extLst xmlns:c16r2="http://schemas.microsoft.com/office/drawing/2015/06/chart">
            <c:ext xmlns:c16="http://schemas.microsoft.com/office/drawing/2014/chart" uri="{C3380CC4-5D6E-409C-BE32-E72D297353CC}">
              <c16:uniqueId val="{00000000-F147-47CC-96EB-1C8EB58B2686}"/>
            </c:ext>
          </c:extLst>
        </c:ser>
        <c:dLbls>
          <c:showVal val="1"/>
        </c:dLbls>
        <c:shape val="box"/>
        <c:axId val="148672512"/>
        <c:axId val="166476416"/>
        <c:axId val="0"/>
      </c:bar3DChart>
      <c:catAx>
        <c:axId val="148672512"/>
        <c:scaling>
          <c:orientation val="minMax"/>
        </c:scaling>
        <c:axPos val="b"/>
        <c:numFmt formatCode="General" sourceLinked="1"/>
        <c:maj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2"/>
                </a:solidFill>
                <a:latin typeface="Times New Roman" pitchFamily="18" charset="0"/>
                <a:ea typeface="+mn-ea"/>
                <a:cs typeface="Times New Roman" pitchFamily="18" charset="0"/>
              </a:defRPr>
            </a:pPr>
            <a:endParaRPr lang="en-US"/>
          </a:p>
        </c:txPr>
        <c:crossAx val="166476416"/>
        <c:crosses val="autoZero"/>
        <c:auto val="1"/>
        <c:lblAlgn val="ctr"/>
        <c:lblOffset val="100"/>
      </c:catAx>
      <c:valAx>
        <c:axId val="166476416"/>
        <c:scaling>
          <c:orientation val="minMax"/>
        </c:scaling>
        <c:axPos val="l"/>
        <c:majorGridlines>
          <c:spPr>
            <a:ln w="9525" cap="flat" cmpd="sng" algn="ctr">
              <a:solidFill>
                <a:schemeClr val="tx2">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4867251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Times New Roman" pitchFamily="18" charset="0"/>
              <a:ea typeface="+mn-ea"/>
              <a:cs typeface="Times New Roman" pitchFamily="18" charset="0"/>
            </a:defRPr>
          </a:pPr>
          <a:endParaRPr lang="en-US"/>
        </a:p>
      </c:txPr>
    </c:legend>
    <c:plotVisOnly val="1"/>
    <c:dispBlanksAs val="gap"/>
  </c:chart>
  <c:spPr>
    <a:solidFill>
      <a:schemeClr val="bg1"/>
    </a:solidFill>
    <a:ln w="9525" cap="flat" cmpd="sng" algn="ctr">
      <a:solidFill>
        <a:schemeClr val="tx2">
          <a:lumMod val="15000"/>
          <a:lumOff val="85000"/>
        </a:schemeClr>
      </a:solidFill>
      <a:round/>
    </a:ln>
    <a:effectLst/>
  </c:spPr>
  <c:txPr>
    <a:bodyPr/>
    <a:lstStyle/>
    <a:p>
      <a:pPr>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8"/>
  <c:chart>
    <c:title>
      <c:layout/>
      <c:spPr>
        <a:noFill/>
        <a:ln>
          <a:noFill/>
        </a:ln>
        <a:effectLst/>
      </c:spPr>
      <c:txPr>
        <a:bodyPr rot="0" spcFirstLastPara="1" vertOverflow="ellipsis" vert="horz" wrap="square" anchor="ctr" anchorCtr="1"/>
        <a:lstStyle/>
        <a:p>
          <a:pPr>
            <a:defRPr sz="1600" b="1" i="0" u="none" strike="noStrike" kern="1200" cap="all" baseline="0">
              <a:solidFill>
                <a:schemeClr val="lt1"/>
              </a:solidFill>
              <a:latin typeface="Times New Roman" pitchFamily="18" charset="0"/>
              <a:ea typeface="+mn-ea"/>
              <a:cs typeface="Times New Roman" pitchFamily="18" charset="0"/>
            </a:defRPr>
          </a:pPr>
          <a:endParaRPr lang="en-US"/>
        </a:p>
      </c:txPr>
    </c:title>
    <c:view3D>
      <c:depthPercent val="100"/>
      <c:rAngAx val="1"/>
    </c:view3D>
    <c:floor>
      <c:spPr>
        <a:solidFill>
          <a:schemeClr val="bg2">
            <a:lumMod val="75000"/>
            <a:alpha val="27000"/>
          </a:schemeClr>
        </a:solidFill>
        <a:ln>
          <a:noFill/>
        </a:ln>
        <a:effectLst/>
        <a:sp3d/>
      </c:spPr>
    </c:floor>
    <c:sideWall>
      <c:spPr>
        <a:noFill/>
        <a:ln>
          <a:noFill/>
        </a:ln>
        <a:effectLst/>
        <a:sp3d/>
      </c:spPr>
    </c:sideWall>
    <c:backWall>
      <c:spPr>
        <a:noFill/>
        <a:ln>
          <a:noFill/>
        </a:ln>
        <a:effectLst/>
        <a:sp3d/>
      </c:spPr>
    </c:backWall>
    <c:plotArea>
      <c:layout/>
      <c:bar3DChart>
        <c:barDir val="col"/>
        <c:grouping val="standard"/>
        <c:ser>
          <c:idx val="0"/>
          <c:order val="0"/>
          <c:tx>
            <c:strRef>
              <c:f>Sheet1!$B$1</c:f>
              <c:strCache>
                <c:ptCount val="1"/>
                <c:pt idx="0">
                  <c:v>Point Load-Shear Stress(Mpa)</c:v>
                </c:pt>
              </c:strCache>
            </c:strRef>
          </c:tx>
          <c:spPr>
            <a:solidFill>
              <a:schemeClr val="accent6">
                <a:alpha val="88000"/>
              </a:schemeClr>
            </a:solidFill>
            <a:ln>
              <a:solidFill>
                <a:schemeClr val="accent6">
                  <a:lumMod val="50000"/>
                </a:schemeClr>
              </a:solidFill>
            </a:ln>
            <a:effectLst/>
            <a:scene3d>
              <a:camera prst="orthographicFront"/>
              <a:lightRig rig="threePt" dir="t"/>
            </a:scene3d>
            <a:sp3d prstMaterial="flat">
              <a:contourClr>
                <a:schemeClr val="accent6">
                  <a:lumMod val="50000"/>
                </a:schemeClr>
              </a:contourClr>
            </a:sp3d>
          </c:spPr>
          <c:dLbls>
            <c:spPr>
              <a:solidFill>
                <a:schemeClr val="accent6">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Times New Roman" pitchFamily="18" charset="0"/>
                    <a:ea typeface="+mn-ea"/>
                    <a:cs typeface="Times New Roman" pitchFamily="18" charset="0"/>
                  </a:defRPr>
                </a:pPr>
                <a:endParaRPr lang="en-US"/>
              </a:p>
            </c:txPr>
            <c:showVal val="1"/>
            <c:extLst xmlns:c16r2="http://schemas.microsoft.com/office/drawing/2015/06/char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4.1099999999999985</c:v>
                </c:pt>
                <c:pt idx="1">
                  <c:v>4.1199999999999966</c:v>
                </c:pt>
                <c:pt idx="2">
                  <c:v>4.13</c:v>
                </c:pt>
                <c:pt idx="3">
                  <c:v>4.18</c:v>
                </c:pt>
                <c:pt idx="4">
                  <c:v>4.1599999999999975</c:v>
                </c:pt>
              </c:numCache>
            </c:numRef>
          </c:val>
          <c:extLst xmlns:c16r2="http://schemas.microsoft.com/office/drawing/2015/06/chart">
            <c:ext xmlns:c16="http://schemas.microsoft.com/office/drawing/2014/chart" uri="{C3380CC4-5D6E-409C-BE32-E72D297353CC}">
              <c16:uniqueId val="{00000000-7BFE-4B77-AB95-E9DF35DABB75}"/>
            </c:ext>
          </c:extLst>
        </c:ser>
        <c:dLbls>
          <c:showVal val="1"/>
        </c:dLbls>
        <c:gapWidth val="84"/>
        <c:gapDepth val="53"/>
        <c:shape val="box"/>
        <c:axId val="148694912"/>
        <c:axId val="164350976"/>
        <c:axId val="148654272"/>
      </c:bar3DChart>
      <c:catAx>
        <c:axId val="148694912"/>
        <c:scaling>
          <c:orientation val="minMax"/>
        </c:scaling>
        <c:axPos val="b"/>
        <c:numFmt formatCode="General" sourceLinked="1"/>
        <c:maj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75000"/>
                  </a:schemeClr>
                </a:solidFill>
                <a:latin typeface="Times New Roman" pitchFamily="18" charset="0"/>
                <a:ea typeface="+mn-ea"/>
                <a:cs typeface="Times New Roman" pitchFamily="18" charset="0"/>
              </a:defRPr>
            </a:pPr>
            <a:endParaRPr lang="en-US"/>
          </a:p>
        </c:txPr>
        <c:crossAx val="164350976"/>
        <c:crosses val="autoZero"/>
        <c:auto val="1"/>
        <c:lblAlgn val="ctr"/>
        <c:lblOffset val="100"/>
      </c:catAx>
      <c:valAx>
        <c:axId val="164350976"/>
        <c:scaling>
          <c:orientation val="minMax"/>
        </c:scaling>
        <c:delete val="1"/>
        <c:axPos val="l"/>
        <c:numFmt formatCode="General" sourceLinked="1"/>
        <c:tickLblPos val="nextTo"/>
        <c:crossAx val="148694912"/>
        <c:crosses val="autoZero"/>
        <c:crossBetween val="between"/>
      </c:valAx>
      <c:serAx>
        <c:axId val="148654272"/>
        <c:scaling>
          <c:orientation val="minMax"/>
        </c:scaling>
        <c:delete val="1"/>
        <c:axPos val="b"/>
        <c:majorTickMark val="none"/>
        <c:tickLblPos val="nextTo"/>
        <c:crossAx val="164350976"/>
        <c:crosses val="autoZero"/>
      </c:ser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Times New Roman" pitchFamily="18" charset="0"/>
              <a:ea typeface="+mn-ea"/>
              <a:cs typeface="Times New Roman" pitchFamily="18" charset="0"/>
            </a:defRPr>
          </a:pPr>
          <a:endParaRPr lang="en-US"/>
        </a:p>
      </c:txPr>
    </c:legend>
    <c:plotVisOnly val="1"/>
    <c:dispBlanksAs val="gap"/>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r>
              <a:rPr lang="en-US">
                <a:latin typeface="Times New Roman" pitchFamily="18" charset="0"/>
                <a:cs typeface="Times New Roman" pitchFamily="18" charset="0"/>
              </a:rPr>
              <a:t>Shear Load-Von-misses stress(Mpa)</a:t>
            </a:r>
          </a:p>
        </c:rich>
      </c:tx>
      <c:layout/>
      <c:spPr>
        <a:noFill/>
        <a:ln>
          <a:noFill/>
        </a:ln>
        <a:effectLst/>
      </c:spPr>
    </c:title>
    <c:plotArea>
      <c:layout/>
      <c:barChart>
        <c:barDir val="col"/>
        <c:grouping val="clustered"/>
        <c:ser>
          <c:idx val="0"/>
          <c:order val="0"/>
          <c:tx>
            <c:strRef>
              <c:f>Sheet1!$B$1</c:f>
              <c:strCache>
                <c:ptCount val="1"/>
                <c:pt idx="0">
                  <c:v>Shear Load Von-misses stress</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2.14</c:v>
                </c:pt>
                <c:pt idx="1">
                  <c:v>2.14</c:v>
                </c:pt>
                <c:pt idx="2">
                  <c:v>2.15</c:v>
                </c:pt>
                <c:pt idx="3">
                  <c:v>2.145</c:v>
                </c:pt>
                <c:pt idx="4">
                  <c:v>2.141</c:v>
                </c:pt>
              </c:numCache>
            </c:numRef>
          </c:val>
          <c:extLst xmlns:c16r2="http://schemas.microsoft.com/office/drawing/2015/06/chart">
            <c:ext xmlns:c16="http://schemas.microsoft.com/office/drawing/2014/chart" uri="{C3380CC4-5D6E-409C-BE32-E72D297353CC}">
              <c16:uniqueId val="{00000000-4E26-4268-9787-358A84F3B178}"/>
            </c:ext>
          </c:extLst>
        </c:ser>
        <c:dLbls>
          <c:showVal val="1"/>
        </c:dLbls>
        <c:gapWidth val="444"/>
        <c:overlap val="-90"/>
        <c:axId val="85627264"/>
        <c:axId val="85629184"/>
      </c:barChart>
      <c:catAx>
        <c:axId val="85627264"/>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85629184"/>
        <c:crosses val="autoZero"/>
        <c:auto val="1"/>
        <c:lblAlgn val="ctr"/>
        <c:lblOffset val="100"/>
      </c:catAx>
      <c:valAx>
        <c:axId val="85629184"/>
        <c:scaling>
          <c:orientation val="minMax"/>
        </c:scaling>
        <c:delete val="1"/>
        <c:axPos val="l"/>
        <c:numFmt formatCode="General" sourceLinked="1"/>
        <c:majorTickMark val="none"/>
        <c:tickLblPos val="nextTo"/>
        <c:crossAx val="85627264"/>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r>
              <a:rPr lang="en-US">
                <a:latin typeface="Times New Roman" pitchFamily="18" charset="0"/>
                <a:cs typeface="Times New Roman" pitchFamily="18" charset="0"/>
              </a:rPr>
              <a:t>Shear Load-Total deformation(mm)</a:t>
            </a:r>
          </a:p>
        </c:rich>
      </c:tx>
      <c:layout/>
      <c:spPr>
        <a:noFill/>
        <a:ln>
          <a:noFill/>
        </a:ln>
        <a:effectLst/>
      </c:spPr>
    </c:title>
    <c:plotArea>
      <c:layout/>
      <c:barChart>
        <c:barDir val="col"/>
        <c:grouping val="clustered"/>
        <c:ser>
          <c:idx val="0"/>
          <c:order val="0"/>
          <c:tx>
            <c:strRef>
              <c:f>Sheet1!$B$1</c:f>
              <c:strCache>
                <c:ptCount val="1"/>
                <c:pt idx="0">
                  <c:v>Total deformation Graph of Shear load</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1.08</c:v>
                </c:pt>
                <c:pt idx="1">
                  <c:v>1.1000000000000001</c:v>
                </c:pt>
                <c:pt idx="2">
                  <c:v>1.42</c:v>
                </c:pt>
                <c:pt idx="3">
                  <c:v>2.12</c:v>
                </c:pt>
                <c:pt idx="4">
                  <c:v>1.1900000000000011</c:v>
                </c:pt>
              </c:numCache>
            </c:numRef>
          </c:val>
          <c:extLst xmlns:c16r2="http://schemas.microsoft.com/office/drawing/2015/06/chart">
            <c:ext xmlns:c16="http://schemas.microsoft.com/office/drawing/2014/chart" uri="{C3380CC4-5D6E-409C-BE32-E72D297353CC}">
              <c16:uniqueId val="{00000000-AF3F-4835-8344-BF60CB0B2D38}"/>
            </c:ext>
          </c:extLst>
        </c:ser>
        <c:dLbls>
          <c:showVal val="1"/>
        </c:dLbls>
        <c:gapWidth val="444"/>
        <c:overlap val="-90"/>
        <c:axId val="87748608"/>
        <c:axId val="87750144"/>
      </c:barChart>
      <c:catAx>
        <c:axId val="8774860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87750144"/>
        <c:crosses val="autoZero"/>
        <c:auto val="1"/>
        <c:lblAlgn val="ctr"/>
        <c:lblOffset val="100"/>
      </c:catAx>
      <c:valAx>
        <c:axId val="87750144"/>
        <c:scaling>
          <c:orientation val="minMax"/>
        </c:scaling>
        <c:delete val="1"/>
        <c:axPos val="l"/>
        <c:numFmt formatCode="General" sourceLinked="1"/>
        <c:majorTickMark val="none"/>
        <c:tickLblPos val="nextTo"/>
        <c:crossAx val="87748608"/>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title>
    <c:plotArea>
      <c:layout/>
      <c:barChart>
        <c:barDir val="col"/>
        <c:grouping val="clustered"/>
        <c:ser>
          <c:idx val="0"/>
          <c:order val="0"/>
          <c:tx>
            <c:strRef>
              <c:f>Sheet1!$B$1</c:f>
              <c:strCache>
                <c:ptCount val="1"/>
                <c:pt idx="0">
                  <c:v>Shear Load-Strain</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1.0999999999999998E-2</c:v>
                </c:pt>
                <c:pt idx="1">
                  <c:v>1.0000000000000005E-2</c:v>
                </c:pt>
                <c:pt idx="2">
                  <c:v>2.1000000000000012E-2</c:v>
                </c:pt>
                <c:pt idx="3">
                  <c:v>2.0000000000000011E-2</c:v>
                </c:pt>
                <c:pt idx="4">
                  <c:v>2.1999999999999999E-2</c:v>
                </c:pt>
              </c:numCache>
            </c:numRef>
          </c:val>
          <c:extLst xmlns:c16r2="http://schemas.microsoft.com/office/drawing/2015/06/chart">
            <c:ext xmlns:c16="http://schemas.microsoft.com/office/drawing/2014/chart" uri="{C3380CC4-5D6E-409C-BE32-E72D297353CC}">
              <c16:uniqueId val="{00000000-4ED7-4C30-9453-71D9C5A9490C}"/>
            </c:ext>
          </c:extLst>
        </c:ser>
        <c:dLbls>
          <c:showVal val="1"/>
        </c:dLbls>
        <c:gapWidth val="444"/>
        <c:overlap val="-90"/>
        <c:axId val="86283392"/>
        <c:axId val="86285696"/>
      </c:barChart>
      <c:catAx>
        <c:axId val="8628339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86285696"/>
        <c:crosses val="autoZero"/>
        <c:auto val="1"/>
        <c:lblAlgn val="ctr"/>
        <c:lblOffset val="100"/>
      </c:catAx>
      <c:valAx>
        <c:axId val="86285696"/>
        <c:scaling>
          <c:orientation val="minMax"/>
        </c:scaling>
        <c:delete val="1"/>
        <c:axPos val="l"/>
        <c:numFmt formatCode="General" sourceLinked="1"/>
        <c:majorTickMark val="none"/>
        <c:tickLblPos val="nextTo"/>
        <c:crossAx val="86283392"/>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chart>
    <c:title>
      <c:layout/>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title>
    <c:plotArea>
      <c:layout/>
      <c:barChart>
        <c:barDir val="col"/>
        <c:grouping val="clustered"/>
        <c:ser>
          <c:idx val="0"/>
          <c:order val="0"/>
          <c:tx>
            <c:strRef>
              <c:f>Sheet1!$B$1</c:f>
              <c:strCache>
                <c:ptCount val="1"/>
                <c:pt idx="0">
                  <c:v>Shear Load-Shear stress(Mpa)</c:v>
                </c:pt>
              </c:strCache>
            </c:strRef>
          </c:tx>
          <c:spPr>
            <a:solidFill>
              <a:schemeClr val="accent1"/>
            </a:solidFill>
            <a:ln>
              <a:noFill/>
            </a:ln>
            <a:effectLst/>
          </c:spPr>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rgbClr val="FF0000"/>
                    </a:solidFill>
                    <a:latin typeface="Times New Roman" pitchFamily="18" charset="0"/>
                    <a:ea typeface="+mn-ea"/>
                    <a:cs typeface="Times New Roman" pitchFamily="18" charset="0"/>
                  </a:defRPr>
                </a:pPr>
                <a:endParaRPr lang="en-US"/>
              </a:p>
            </c:txPr>
            <c:dLblPos val="outEnd"/>
            <c:showVal val="1"/>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Titanium</c:v>
                </c:pt>
                <c:pt idx="1">
                  <c:v>Steel 304</c:v>
                </c:pt>
                <c:pt idx="2">
                  <c:v>Strontium</c:v>
                </c:pt>
                <c:pt idx="3">
                  <c:v>Calcium Phosphate</c:v>
                </c:pt>
                <c:pt idx="4">
                  <c:v>Pla</c:v>
                </c:pt>
              </c:strCache>
            </c:strRef>
          </c:cat>
          <c:val>
            <c:numRef>
              <c:f>Sheet1!$B$2:$B$6</c:f>
              <c:numCache>
                <c:formatCode>General</c:formatCode>
                <c:ptCount val="5"/>
                <c:pt idx="0">
                  <c:v>1.105</c:v>
                </c:pt>
                <c:pt idx="1">
                  <c:v>1.1040000000000001</c:v>
                </c:pt>
                <c:pt idx="2">
                  <c:v>1.1100000000000001</c:v>
                </c:pt>
                <c:pt idx="3">
                  <c:v>1.1140000000000001</c:v>
                </c:pt>
                <c:pt idx="4">
                  <c:v>1.1060000000000001</c:v>
                </c:pt>
              </c:numCache>
            </c:numRef>
          </c:val>
          <c:extLst xmlns:c16r2="http://schemas.microsoft.com/office/drawing/2015/06/chart">
            <c:ext xmlns:c16="http://schemas.microsoft.com/office/drawing/2014/chart" uri="{C3380CC4-5D6E-409C-BE32-E72D297353CC}">
              <c16:uniqueId val="{00000000-1C7E-45AD-A586-D1FA3BE556B0}"/>
            </c:ext>
          </c:extLst>
        </c:ser>
        <c:dLbls>
          <c:showVal val="1"/>
        </c:dLbls>
        <c:gapWidth val="444"/>
        <c:overlap val="-90"/>
        <c:axId val="88853888"/>
        <c:axId val="88893312"/>
      </c:barChart>
      <c:catAx>
        <c:axId val="8885388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lumMod val="65000"/>
                    <a:lumOff val="35000"/>
                  </a:schemeClr>
                </a:solidFill>
                <a:latin typeface="Times New Roman" pitchFamily="18" charset="0"/>
                <a:ea typeface="+mn-ea"/>
                <a:cs typeface="Times New Roman" pitchFamily="18" charset="0"/>
              </a:defRPr>
            </a:pPr>
            <a:endParaRPr lang="en-US"/>
          </a:p>
        </c:txPr>
        <c:crossAx val="88893312"/>
        <c:crosses val="autoZero"/>
        <c:auto val="1"/>
        <c:lblAlgn val="ctr"/>
        <c:lblOffset val="100"/>
      </c:catAx>
      <c:valAx>
        <c:axId val="88893312"/>
        <c:scaling>
          <c:orientation val="minMax"/>
        </c:scaling>
        <c:delete val="1"/>
        <c:axPos val="l"/>
        <c:numFmt formatCode="General" sourceLinked="1"/>
        <c:majorTickMark val="none"/>
        <c:tickLblPos val="nextTo"/>
        <c:crossAx val="88853888"/>
        <c:crosses val="autoZero"/>
        <c:crossBetween val="between"/>
      </c:valAx>
      <c:spPr>
        <a:noFill/>
        <a:ln>
          <a:noFill/>
        </a:ln>
        <a:effectLst/>
      </c:spPr>
    </c:plotArea>
    <c:legend>
      <c:legendPos val="t"/>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itchFamily="18" charset="0"/>
              <a:ea typeface="+mn-ea"/>
              <a:cs typeface="Times New Roman" pitchFamily="18" charset="0"/>
            </a:defRPr>
          </a:pPr>
          <a:endParaRPr lang="en-US"/>
        </a:p>
      </c:txPr>
    </c:legend>
    <c:plotVisOnly val="1"/>
    <c:dispBlanksAs val="gap"/>
  </c:chart>
  <c:spPr>
    <a:solidFill>
      <a:schemeClr val="lt1"/>
    </a:solidFill>
    <a:ln w="9525" cap="flat" cmpd="sng" algn="ctr">
      <a:solidFill>
        <a:schemeClr val="tx1">
          <a:lumMod val="15000"/>
          <a:lumOff val="85000"/>
        </a:schemeClr>
      </a:solidFill>
      <a:round/>
    </a:ln>
    <a:effectLst/>
  </c:spPr>
  <c:txPr>
    <a:bodyPr/>
    <a:lstStyle/>
    <a:p>
      <a:pPr>
        <a:defRPr/>
      </a:pPr>
      <a:endParaRPr lang="en-US"/>
    </a:p>
  </c:txPr>
  <c:externalData r:id="rId1"/>
</c:chartSpac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B2B46CA-32C9-4D0B-9C22-9D436CF21953}" type="datetimeFigureOut">
              <a:rPr lang="en-US"/>
              <a:pPr>
                <a:defRPr/>
              </a:pPr>
              <a:t>6/8/2022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865AAFF-B288-43C2-AB8F-02342589502A}"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E384BB89-3668-400B-9C13-27566B1BC53A}" type="slidenum">
              <a:rPr lang="en-US" smtClean="0"/>
              <a:pPr>
                <a:defRPr/>
              </a:pPr>
              <a:t>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fld id="{B94F60ED-63AF-431F-A176-4AEA9B7CC727}" type="datetimeFigureOut">
              <a:rPr lang="en-US"/>
              <a:pPr>
                <a:defRPr/>
              </a:pPr>
              <a:t>6/8/2022</a:t>
            </a:fld>
            <a:endParaRPr lang="en-US" dirty="0"/>
          </a:p>
        </p:txBody>
      </p:sp>
      <p:sp>
        <p:nvSpPr>
          <p:cNvPr id="12" name="Footer Placeholder 16"/>
          <p:cNvSpPr>
            <a:spLocks noGrp="1"/>
          </p:cNvSpPr>
          <p:nvPr>
            <p:ph type="ftr" sz="quarter" idx="11"/>
          </p:nvPr>
        </p:nvSpPr>
        <p:spPr/>
        <p:txBody>
          <a:bodyPr/>
          <a:lstStyle>
            <a:lvl1pPr>
              <a:defRPr/>
            </a:lvl1pPr>
          </a:lstStyle>
          <a:p>
            <a:pPr>
              <a:defRPr/>
            </a:pPr>
            <a:endParaRPr lang="en-US" dirty="0"/>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FBE03B5D-E438-46CE-9490-4B440EC0AD87}"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80FFF27-1AAA-4D6C-99B1-76545D23B68B}" type="datetimeFigureOut">
              <a:rPr lang="en-US"/>
              <a:pPr>
                <a:defRPr/>
              </a:pPr>
              <a:t>6/8/2022</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dirty="0"/>
          </a:p>
        </p:txBody>
      </p:sp>
      <p:sp>
        <p:nvSpPr>
          <p:cNvPr id="6" name="Slide Number Placeholder 22"/>
          <p:cNvSpPr>
            <a:spLocks noGrp="1"/>
          </p:cNvSpPr>
          <p:nvPr>
            <p:ph type="sldNum" sz="quarter" idx="12"/>
          </p:nvPr>
        </p:nvSpPr>
        <p:spPr/>
        <p:txBody>
          <a:bodyPr/>
          <a:lstStyle>
            <a:lvl1pPr>
              <a:defRPr/>
            </a:lvl1pPr>
          </a:lstStyle>
          <a:p>
            <a:pPr>
              <a:defRPr/>
            </a:pPr>
            <a:fld id="{9D15AEEB-84B4-4374-A7F6-3163EBAB722A}"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39E5E3AE-929B-4917-A054-EAFD94ECD934}" type="datetimeFigureOut">
              <a:rPr lang="en-US"/>
              <a:pPr>
                <a:defRPr/>
              </a:pPr>
              <a:t>6/8/2022</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dirty="0"/>
          </a:p>
        </p:txBody>
      </p:sp>
      <p:sp>
        <p:nvSpPr>
          <p:cNvPr id="6" name="Slide Number Placeholder 22"/>
          <p:cNvSpPr>
            <a:spLocks noGrp="1"/>
          </p:cNvSpPr>
          <p:nvPr>
            <p:ph type="sldNum" sz="quarter" idx="12"/>
          </p:nvPr>
        </p:nvSpPr>
        <p:spPr/>
        <p:txBody>
          <a:bodyPr/>
          <a:lstStyle>
            <a:lvl1pPr>
              <a:defRPr/>
            </a:lvl1pPr>
          </a:lstStyle>
          <a:p>
            <a:pPr>
              <a:defRPr/>
            </a:pPr>
            <a:fld id="{10E83435-C0AF-4C59-A2E1-DCC03F1080F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873BF705-286A-4EAD-A141-A07A77C20553}" type="datetimeFigureOut">
              <a:rPr lang="en-US"/>
              <a:pPr>
                <a:defRPr/>
              </a:pPr>
              <a:t>6/8/2022</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dirty="0"/>
          </a:p>
        </p:txBody>
      </p:sp>
      <p:sp>
        <p:nvSpPr>
          <p:cNvPr id="6" name="Slide Number Placeholder 22"/>
          <p:cNvSpPr>
            <a:spLocks noGrp="1"/>
          </p:cNvSpPr>
          <p:nvPr>
            <p:ph type="sldNum" sz="quarter" idx="12"/>
          </p:nvPr>
        </p:nvSpPr>
        <p:spPr/>
        <p:txBody>
          <a:bodyPr/>
          <a:lstStyle>
            <a:lvl1pPr>
              <a:defRPr/>
            </a:lvl1pPr>
          </a:lstStyle>
          <a:p>
            <a:pPr>
              <a:defRPr/>
            </a:pPr>
            <a:fld id="{404DA092-5EEB-4B9E-9EF2-7E1364E1EBEB}"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fld id="{EAE1523B-2380-4808-A263-7C6D0EB803C1}" type="datetimeFigureOut">
              <a:rPr lang="en-US"/>
              <a:pPr>
                <a:defRPr/>
              </a:pPr>
              <a:t>6/8/2022</a:t>
            </a:fld>
            <a:endParaRPr lang="en-US" dirty="0"/>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dirty="0"/>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31CA72B4-8C3E-4A2B-A584-648AB19A23BB}"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5F737313-D321-4A05-A06F-5472A670D090}" type="datetimeFigureOut">
              <a:rPr lang="en-US"/>
              <a:pPr>
                <a:defRPr/>
              </a:pPr>
              <a:t>6/8/2022</a:t>
            </a:fld>
            <a:endParaRPr lang="en-US" dirty="0"/>
          </a:p>
        </p:txBody>
      </p:sp>
      <p:sp>
        <p:nvSpPr>
          <p:cNvPr id="6" name="Footer Placeholder 2"/>
          <p:cNvSpPr>
            <a:spLocks noGrp="1"/>
          </p:cNvSpPr>
          <p:nvPr>
            <p:ph type="ftr" sz="quarter" idx="11"/>
          </p:nvPr>
        </p:nvSpPr>
        <p:spPr/>
        <p:txBody>
          <a:bodyPr/>
          <a:lstStyle>
            <a:lvl1pPr>
              <a:defRPr/>
            </a:lvl1pPr>
          </a:lstStyle>
          <a:p>
            <a:pPr>
              <a:defRPr/>
            </a:pPr>
            <a:endParaRPr lang="en-US" dirty="0"/>
          </a:p>
        </p:txBody>
      </p:sp>
      <p:sp>
        <p:nvSpPr>
          <p:cNvPr id="7" name="Slide Number Placeholder 22"/>
          <p:cNvSpPr>
            <a:spLocks noGrp="1"/>
          </p:cNvSpPr>
          <p:nvPr>
            <p:ph type="sldNum" sz="quarter" idx="12"/>
          </p:nvPr>
        </p:nvSpPr>
        <p:spPr/>
        <p:txBody>
          <a:bodyPr/>
          <a:lstStyle>
            <a:lvl1pPr>
              <a:defRPr/>
            </a:lvl1pPr>
          </a:lstStyle>
          <a:p>
            <a:pPr>
              <a:defRPr/>
            </a:pPr>
            <a:fld id="{F761ADC7-7C76-4E43-B2C0-D24777E9AEBA}"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C3F72E72-E1DB-43A0-9F64-596F7B26D441}" type="datetimeFigureOut">
              <a:rPr lang="en-US"/>
              <a:pPr>
                <a:defRPr/>
              </a:pPr>
              <a:t>6/8/2022</a:t>
            </a:fld>
            <a:endParaRPr lang="en-US" dirty="0"/>
          </a:p>
        </p:txBody>
      </p:sp>
      <p:sp>
        <p:nvSpPr>
          <p:cNvPr id="8" name="Footer Placeholder 2"/>
          <p:cNvSpPr>
            <a:spLocks noGrp="1"/>
          </p:cNvSpPr>
          <p:nvPr>
            <p:ph type="ftr" sz="quarter" idx="11"/>
          </p:nvPr>
        </p:nvSpPr>
        <p:spPr/>
        <p:txBody>
          <a:bodyPr/>
          <a:lstStyle>
            <a:lvl1pPr>
              <a:defRPr/>
            </a:lvl1pPr>
          </a:lstStyle>
          <a:p>
            <a:pPr>
              <a:defRPr/>
            </a:pPr>
            <a:endParaRPr lang="en-US" dirty="0"/>
          </a:p>
        </p:txBody>
      </p:sp>
      <p:sp>
        <p:nvSpPr>
          <p:cNvPr id="9" name="Slide Number Placeholder 22"/>
          <p:cNvSpPr>
            <a:spLocks noGrp="1"/>
          </p:cNvSpPr>
          <p:nvPr>
            <p:ph type="sldNum" sz="quarter" idx="12"/>
          </p:nvPr>
        </p:nvSpPr>
        <p:spPr/>
        <p:txBody>
          <a:bodyPr/>
          <a:lstStyle>
            <a:lvl1pPr>
              <a:defRPr/>
            </a:lvl1pPr>
          </a:lstStyle>
          <a:p>
            <a:pPr>
              <a:defRPr/>
            </a:pPr>
            <a:fld id="{930BED3A-FB29-4C35-A24C-FCA2BD11F254}"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93A8A791-4388-46E0-AC79-DE1EE70D011D}" type="datetimeFigureOut">
              <a:rPr lang="en-US"/>
              <a:pPr>
                <a:defRPr/>
              </a:pPr>
              <a:t>6/8/2022</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dirty="0"/>
          </a:p>
        </p:txBody>
      </p:sp>
      <p:sp>
        <p:nvSpPr>
          <p:cNvPr id="5" name="Slide Number Placeholder 22"/>
          <p:cNvSpPr>
            <a:spLocks noGrp="1"/>
          </p:cNvSpPr>
          <p:nvPr>
            <p:ph type="sldNum" sz="quarter" idx="12"/>
          </p:nvPr>
        </p:nvSpPr>
        <p:spPr/>
        <p:txBody>
          <a:bodyPr/>
          <a:lstStyle>
            <a:lvl1pPr>
              <a:defRPr/>
            </a:lvl1pPr>
          </a:lstStyle>
          <a:p>
            <a:pPr>
              <a:defRPr/>
            </a:pPr>
            <a:fld id="{C1933996-8858-48CB-B4F6-81E83DDAAE7F}"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33B813A6-17C0-4F0A-B1E4-17EF6A456024}" type="datetimeFigureOut">
              <a:rPr lang="en-US"/>
              <a:pPr>
                <a:defRPr/>
              </a:pPr>
              <a:t>6/8/2022</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dirty="0"/>
          </a:p>
        </p:txBody>
      </p:sp>
      <p:sp>
        <p:nvSpPr>
          <p:cNvPr id="4" name="Slide Number Placeholder 22"/>
          <p:cNvSpPr>
            <a:spLocks noGrp="1"/>
          </p:cNvSpPr>
          <p:nvPr>
            <p:ph type="sldNum" sz="quarter" idx="12"/>
          </p:nvPr>
        </p:nvSpPr>
        <p:spPr/>
        <p:txBody>
          <a:bodyPr/>
          <a:lstStyle>
            <a:lvl1pPr>
              <a:defRPr/>
            </a:lvl1pPr>
          </a:lstStyle>
          <a:p>
            <a:pPr>
              <a:defRPr/>
            </a:pPr>
            <a:fld id="{864FFA78-F298-439C-9DEC-25F8A1AFD422}"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fld id="{8C453BB7-0570-458F-B509-C3B9E26E5664}" type="datetimeFigureOut">
              <a:rPr lang="en-US"/>
              <a:pPr>
                <a:defRPr/>
              </a:pPr>
              <a:t>6/8/2022</a:t>
            </a:fld>
            <a:endParaRPr lang="en-US" dirty="0"/>
          </a:p>
        </p:txBody>
      </p:sp>
      <p:sp>
        <p:nvSpPr>
          <p:cNvPr id="8" name="Footer Placeholder 5"/>
          <p:cNvSpPr>
            <a:spLocks noGrp="1"/>
          </p:cNvSpPr>
          <p:nvPr>
            <p:ph type="ftr" sz="quarter" idx="11"/>
          </p:nvPr>
        </p:nvSpPr>
        <p:spPr/>
        <p:txBody>
          <a:bodyPr/>
          <a:lstStyle>
            <a:lvl1pPr>
              <a:defRPr/>
            </a:lvl1pPr>
          </a:lstStyle>
          <a:p>
            <a:pPr>
              <a:defRPr/>
            </a:pPr>
            <a:endParaRPr lang="en-US" dirty="0"/>
          </a:p>
        </p:txBody>
      </p:sp>
      <p:sp>
        <p:nvSpPr>
          <p:cNvPr id="9" name="Slide Number Placeholder 6"/>
          <p:cNvSpPr>
            <a:spLocks noGrp="1"/>
          </p:cNvSpPr>
          <p:nvPr>
            <p:ph type="sldNum" sz="quarter" idx="12"/>
          </p:nvPr>
        </p:nvSpPr>
        <p:spPr/>
        <p:txBody>
          <a:bodyPr/>
          <a:lstStyle>
            <a:lvl1pPr>
              <a:defRPr/>
            </a:lvl1pPr>
          </a:lstStyle>
          <a:p>
            <a:pPr>
              <a:defRPr/>
            </a:pPr>
            <a:fld id="{C11CA76B-FBCE-4669-B8D6-35D94018A458}"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a:t>Click icon to add picture</a:t>
            </a:r>
          </a:p>
        </p:txBody>
      </p:sp>
      <p:sp>
        <p:nvSpPr>
          <p:cNvPr id="8" name="Date Placeholder 4"/>
          <p:cNvSpPr>
            <a:spLocks noGrp="1"/>
          </p:cNvSpPr>
          <p:nvPr>
            <p:ph type="dt" sz="half" idx="10"/>
          </p:nvPr>
        </p:nvSpPr>
        <p:spPr/>
        <p:txBody>
          <a:bodyPr/>
          <a:lstStyle>
            <a:lvl1pPr>
              <a:defRPr/>
            </a:lvl1pPr>
          </a:lstStyle>
          <a:p>
            <a:pPr>
              <a:defRPr/>
            </a:pPr>
            <a:fld id="{97B27A69-1176-4721-929C-23B6828DC8EF}" type="datetimeFigureOut">
              <a:rPr lang="en-US"/>
              <a:pPr>
                <a:defRPr/>
              </a:pPr>
              <a:t>6/8/2022</a:t>
            </a:fld>
            <a:endParaRPr lang="en-US" dirty="0"/>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dirty="0"/>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DCC8E3D7-5FD1-4236-99E7-A68B291B2431}"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fld id="{F0F9F69C-4498-4033-ABF7-C0433756526B}" type="datetimeFigureOut">
              <a:rPr lang="en-US"/>
              <a:pPr>
                <a:defRPr/>
              </a:pPr>
              <a:t>6/8/2022</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a:defRPr/>
            </a:pPr>
            <a:endParaRPr lang="en-US" dirty="0"/>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fontAlgn="auto" latinLnBrk="0" hangingPunct="1">
              <a:spcBef>
                <a:spcPts val="0"/>
              </a:spcBef>
              <a:spcAft>
                <a:spcPts val="0"/>
              </a:spcAft>
              <a:defRPr kumimoji="0" sz="1400">
                <a:solidFill>
                  <a:srgbClr val="FFFFFF"/>
                </a:solidFill>
                <a:latin typeface="+mj-lt"/>
                <a:ea typeface="+mj-ea"/>
                <a:cs typeface="+mj-cs"/>
              </a:defRPr>
            </a:lvl1pPr>
          </a:lstStyle>
          <a:p>
            <a:pPr>
              <a:defRPr/>
            </a:pPr>
            <a:fld id="{B5163A78-F1E1-4FAE-8B56-28F7D36066D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89" r:id="rId1"/>
    <p:sldLayoutId id="2147483982" r:id="rId2"/>
    <p:sldLayoutId id="2147483990" r:id="rId3"/>
    <p:sldLayoutId id="2147483983" r:id="rId4"/>
    <p:sldLayoutId id="2147483984" r:id="rId5"/>
    <p:sldLayoutId id="2147483985" r:id="rId6"/>
    <p:sldLayoutId id="2147483986" r:id="rId7"/>
    <p:sldLayoutId id="2147483991" r:id="rId8"/>
    <p:sldLayoutId id="2147483992" r:id="rId9"/>
    <p:sldLayoutId id="2147483987" r:id="rId10"/>
    <p:sldLayoutId id="2147483988"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chart" Target="../charts/char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1770051" y="831702"/>
            <a:ext cx="5603898" cy="738188"/>
          </a:xfrm>
          <a:prstGeom prst="rect">
            <a:avLst/>
          </a:prstGeom>
        </p:spPr>
        <p:txBody>
          <a:bodyPr>
            <a:normAutofit fontScale="97500" lnSpcReduction="10000"/>
          </a:bodyPr>
          <a:lstStyle/>
          <a:p>
            <a:pPr algn="ctr" fontAlgn="auto">
              <a:spcAft>
                <a:spcPts val="0"/>
              </a:spcAft>
              <a:defRPr/>
            </a:pPr>
            <a:r>
              <a:rPr lang="en-IN" sz="2400" b="1" u="sng" dirty="0">
                <a:solidFill>
                  <a:schemeClr val="tx2"/>
                </a:solidFill>
                <a:latin typeface="Times New Roman" pitchFamily="18" charset="0"/>
                <a:ea typeface="+mj-ea"/>
                <a:cs typeface="Times New Roman" pitchFamily="18" charset="0"/>
              </a:rPr>
              <a:t>ANALYSIS &amp; 3D-PROTOTYPING OF A</a:t>
            </a:r>
          </a:p>
          <a:p>
            <a:pPr algn="ctr" fontAlgn="auto">
              <a:spcAft>
                <a:spcPts val="0"/>
              </a:spcAft>
              <a:defRPr/>
            </a:pPr>
            <a:r>
              <a:rPr lang="en-IN" sz="2400" b="1" u="sng" dirty="0">
                <a:solidFill>
                  <a:schemeClr val="tx2"/>
                </a:solidFill>
                <a:latin typeface="Times New Roman" pitchFamily="18" charset="0"/>
                <a:ea typeface="+mj-ea"/>
                <a:cs typeface="Times New Roman" pitchFamily="18" charset="0"/>
              </a:rPr>
              <a:t>HUMAN </a:t>
            </a:r>
            <a:r>
              <a:rPr lang="en-US" sz="2400" b="1" u="sng" dirty="0">
                <a:solidFill>
                  <a:schemeClr val="tx2"/>
                </a:solidFill>
                <a:latin typeface="Times New Roman" pitchFamily="18" charset="0"/>
                <a:ea typeface="+mj-ea"/>
                <a:cs typeface="Times New Roman" pitchFamily="18" charset="0"/>
              </a:rPr>
              <a:t>HUMER</a:t>
            </a:r>
            <a:r>
              <a:rPr lang="en-IN" sz="2400" b="1" u="sng" dirty="0">
                <a:solidFill>
                  <a:schemeClr val="tx2"/>
                </a:solidFill>
                <a:latin typeface="Times New Roman" pitchFamily="18" charset="0"/>
                <a:ea typeface="+mj-ea"/>
                <a:cs typeface="Times New Roman" pitchFamily="18" charset="0"/>
              </a:rPr>
              <a:t> BONE</a:t>
            </a:r>
            <a:endParaRPr lang="en-US" sz="2400" dirty="0">
              <a:solidFill>
                <a:schemeClr val="tx2"/>
              </a:solidFill>
              <a:latin typeface="+mj-lt"/>
              <a:ea typeface="+mj-ea"/>
              <a:cs typeface="+mj-cs"/>
            </a:endParaRPr>
          </a:p>
        </p:txBody>
      </p:sp>
      <p:sp>
        <p:nvSpPr>
          <p:cNvPr id="37" name="Subtitle 2"/>
          <p:cNvSpPr txBox="1">
            <a:spLocks/>
          </p:cNvSpPr>
          <p:nvPr/>
        </p:nvSpPr>
        <p:spPr>
          <a:xfrm>
            <a:off x="3657600" y="1752600"/>
            <a:ext cx="5334000" cy="609600"/>
          </a:xfrm>
          <a:prstGeom prst="rect">
            <a:avLst/>
          </a:prstGeom>
        </p:spPr>
        <p:txBody>
          <a:bodyPr>
            <a:normAutofit fontScale="70000" lnSpcReduction="20000"/>
          </a:bodyPr>
          <a:lstStyle/>
          <a:p>
            <a:pPr marL="274320" indent="-274320" fontAlgn="auto">
              <a:spcBef>
                <a:spcPts val="580"/>
              </a:spcBef>
              <a:spcAft>
                <a:spcPts val="0"/>
              </a:spcAft>
              <a:buClr>
                <a:schemeClr val="accent1"/>
              </a:buClr>
              <a:buSzPct val="85000"/>
              <a:defRPr/>
            </a:pPr>
            <a:endParaRPr lang="en-IN" sz="2400" b="1" dirty="0">
              <a:solidFill>
                <a:srgbClr val="7030A0"/>
              </a:solidFill>
              <a:latin typeface="Times New Roman" panose="02020603050405020304" pitchFamily="18" charset="0"/>
              <a:cs typeface="Times New Roman" panose="02020603050405020304" pitchFamily="18" charset="0"/>
            </a:endParaRPr>
          </a:p>
          <a:p>
            <a:pPr marL="274320" indent="-274320" fontAlgn="auto">
              <a:spcBef>
                <a:spcPts val="580"/>
              </a:spcBef>
              <a:spcAft>
                <a:spcPts val="0"/>
              </a:spcAft>
              <a:buClr>
                <a:schemeClr val="accent1"/>
              </a:buClr>
              <a:buSzPct val="85000"/>
              <a:defRPr/>
            </a:pPr>
            <a:r>
              <a:rPr lang="en-IN" sz="2400" b="1" dirty="0">
                <a:solidFill>
                  <a:srgbClr val="7030A0"/>
                </a:solidFill>
                <a:latin typeface="Times New Roman" panose="02020603050405020304" pitchFamily="18" charset="0"/>
                <a:cs typeface="Times New Roman" panose="02020603050405020304" pitchFamily="18" charset="0"/>
              </a:rPr>
              <a:t>Batch Number : ME</a:t>
            </a:r>
            <a:r>
              <a:rPr lang="en-US" sz="2400" b="1" dirty="0">
                <a:solidFill>
                  <a:srgbClr val="7030A0"/>
                </a:solidFill>
                <a:latin typeface="Times New Roman" panose="02020603050405020304" pitchFamily="18" charset="0"/>
                <a:cs typeface="Times New Roman" panose="02020603050405020304" pitchFamily="18" charset="0"/>
              </a:rPr>
              <a:t>K6212211</a:t>
            </a:r>
            <a:endParaRPr lang="zh-CN" altLang="en-US" sz="2600" dirty="0">
              <a:latin typeface="+mn-lt"/>
              <a:cs typeface="+mn-cs"/>
            </a:endParaRPr>
          </a:p>
          <a:p>
            <a:pPr marL="274320" indent="-274320" fontAlgn="auto">
              <a:spcBef>
                <a:spcPts val="580"/>
              </a:spcBef>
              <a:spcAft>
                <a:spcPts val="0"/>
              </a:spcAft>
              <a:buClr>
                <a:schemeClr val="accent1"/>
              </a:buClr>
              <a:buSzPct val="85000"/>
              <a:buFont typeface="Wingdings 2"/>
              <a:buChar char=""/>
              <a:defRPr/>
            </a:pPr>
            <a:endParaRPr lang="en-US" sz="2400" dirty="0">
              <a:latin typeface="+mn-lt"/>
              <a:cs typeface="+mn-cs"/>
            </a:endParaRPr>
          </a:p>
        </p:txBody>
      </p:sp>
      <p:sp>
        <p:nvSpPr>
          <p:cNvPr id="6148" name="TextBox 3"/>
          <p:cNvSpPr txBox="1">
            <a:spLocks noChangeArrowheads="1"/>
          </p:cNvSpPr>
          <p:nvPr/>
        </p:nvSpPr>
        <p:spPr bwMode="auto">
          <a:xfrm>
            <a:off x="533400" y="2514600"/>
            <a:ext cx="8382000" cy="1477963"/>
          </a:xfrm>
          <a:prstGeom prst="rect">
            <a:avLst/>
          </a:prstGeom>
          <a:noFill/>
          <a:ln w="9525">
            <a:noFill/>
            <a:miter lim="800000"/>
            <a:headEnd/>
            <a:tailEnd/>
          </a:ln>
        </p:spPr>
        <p:txBody>
          <a:bodyPr>
            <a:spAutoFit/>
          </a:bodyPr>
          <a:lstStyle/>
          <a:p>
            <a:pPr algn="just"/>
            <a:r>
              <a:rPr lang="en-IN" b="1" i="1" dirty="0">
                <a:solidFill>
                  <a:srgbClr val="002060"/>
                </a:solidFill>
                <a:latin typeface="Times New Roman" pitchFamily="18" charset="0"/>
                <a:cs typeface="Times New Roman" pitchFamily="18" charset="0"/>
              </a:rPr>
              <a:t>Under the supervision of</a:t>
            </a:r>
          </a:p>
          <a:p>
            <a:pPr algn="just">
              <a:lnSpc>
                <a:spcPct val="150000"/>
              </a:lnSpc>
            </a:pPr>
            <a:r>
              <a:rPr lang="en-IN" b="1" dirty="0">
                <a:solidFill>
                  <a:srgbClr val="0070C0"/>
                </a:solidFill>
                <a:latin typeface="Times New Roman" pitchFamily="18" charset="0"/>
                <a:cs typeface="Times New Roman" pitchFamily="18" charset="0"/>
              </a:rPr>
              <a:t>   Mr. T N V Ashok Kumar </a:t>
            </a:r>
            <a:endParaRPr lang="en-IN" sz="1200" b="1" dirty="0">
              <a:latin typeface="Times New Roman" pitchFamily="18" charset="0"/>
              <a:cs typeface="Times New Roman" pitchFamily="18" charset="0"/>
            </a:endParaRPr>
          </a:p>
          <a:p>
            <a:pPr algn="just">
              <a:lnSpc>
                <a:spcPct val="150000"/>
              </a:lnSpc>
            </a:pPr>
            <a:r>
              <a:rPr lang="en-IN" b="1" dirty="0">
                <a:solidFill>
                  <a:srgbClr val="0070C0"/>
                </a:solidFill>
                <a:latin typeface="Times New Roman" pitchFamily="18" charset="0"/>
                <a:cs typeface="Times New Roman" pitchFamily="18" charset="0"/>
              </a:rPr>
              <a:t>    Assistant Professor</a:t>
            </a:r>
          </a:p>
          <a:p>
            <a:pPr algn="just"/>
            <a:endParaRPr lang="en-US" dirty="0">
              <a:latin typeface="Perpetua" pitchFamily="18" charset="0"/>
            </a:endParaRPr>
          </a:p>
        </p:txBody>
      </p:sp>
      <p:sp>
        <p:nvSpPr>
          <p:cNvPr id="39" name="TextBox 4"/>
          <p:cNvSpPr txBox="1"/>
          <p:nvPr/>
        </p:nvSpPr>
        <p:spPr>
          <a:xfrm>
            <a:off x="4648200" y="2514600"/>
            <a:ext cx="4495800" cy="1892826"/>
          </a:xfrm>
          <a:prstGeom prst="rect">
            <a:avLst/>
          </a:prstGeom>
          <a:noFill/>
        </p:spPr>
        <p:txBody>
          <a:bodyPr>
            <a:spAutoFit/>
          </a:bodyPr>
          <a:lstStyle/>
          <a:p>
            <a:pPr algn="just" fontAlgn="auto">
              <a:spcBef>
                <a:spcPts val="0"/>
              </a:spcBef>
              <a:spcAft>
                <a:spcPts val="0"/>
              </a:spcAft>
              <a:defRPr/>
            </a:pPr>
            <a:r>
              <a:rPr lang="en-IN" b="1" i="1" dirty="0">
                <a:solidFill>
                  <a:srgbClr val="002060"/>
                </a:solidFill>
                <a:latin typeface="Times New Roman" panose="02020603050405020304" pitchFamily="18" charset="0"/>
                <a:cs typeface="Times New Roman" panose="02020603050405020304" pitchFamily="18" charset="0"/>
              </a:rPr>
              <a:t>                         Presented by</a:t>
            </a:r>
          </a:p>
          <a:p>
            <a:pPr marL="342900" indent="-342900" algn="just" fontAlgn="auto">
              <a:lnSpc>
                <a:spcPct val="150000"/>
              </a:lnSpc>
              <a:spcBef>
                <a:spcPts val="0"/>
              </a:spcBef>
              <a:spcAft>
                <a:spcPts val="0"/>
              </a:spcAft>
              <a:buFontTx/>
              <a:buAutoNum type="arabicPeriod"/>
              <a:defRPr/>
            </a:pPr>
            <a:r>
              <a:rPr lang="en-US" b="1" dirty="0">
                <a:solidFill>
                  <a:srgbClr val="0070C0"/>
                </a:solidFill>
                <a:latin typeface="Times New Roman" panose="02020603050405020304" pitchFamily="18" charset="0"/>
                <a:cs typeface="Times New Roman" panose="02020603050405020304" pitchFamily="18" charset="0"/>
              </a:rPr>
              <a:t>N. Chandra </a:t>
            </a:r>
            <a:r>
              <a:rPr lang="en-US" b="1" dirty="0" err="1">
                <a:solidFill>
                  <a:srgbClr val="0070C0"/>
                </a:solidFill>
                <a:latin typeface="Times New Roman" panose="02020603050405020304" pitchFamily="18" charset="0"/>
                <a:cs typeface="Times New Roman" panose="02020603050405020304" pitchFamily="18" charset="0"/>
              </a:rPr>
              <a:t>Sekhar</a:t>
            </a:r>
            <a:r>
              <a:rPr lang="en-US" b="1" dirty="0">
                <a:solidFill>
                  <a:srgbClr val="0070C0"/>
                </a:solidFill>
                <a:latin typeface="Times New Roman" panose="02020603050405020304" pitchFamily="18" charset="0"/>
                <a:cs typeface="Times New Roman" panose="02020603050405020304" pitchFamily="18" charset="0"/>
              </a:rPr>
              <a:t> </a:t>
            </a:r>
            <a:r>
              <a:rPr lang="en-IN" b="1" dirty="0">
                <a:solidFill>
                  <a:srgbClr val="0070C0"/>
                </a:solidFill>
                <a:latin typeface="Times New Roman" panose="02020603050405020304" pitchFamily="18" charset="0"/>
                <a:cs typeface="Times New Roman" panose="02020603050405020304" pitchFamily="18" charset="0"/>
              </a:rPr>
              <a:t>  </a:t>
            </a:r>
            <a:r>
              <a:rPr lang="en-US" b="1" dirty="0">
                <a:solidFill>
                  <a:srgbClr val="0070C0"/>
                </a:solidFill>
                <a:latin typeface="Times New Roman" panose="02020603050405020304" pitchFamily="18" charset="0"/>
                <a:cs typeface="Times New Roman" panose="02020603050405020304" pitchFamily="18" charset="0"/>
              </a:rPr>
              <a:t> </a:t>
            </a:r>
            <a:r>
              <a:rPr lang="en-IN" b="1" dirty="0">
                <a:solidFill>
                  <a:srgbClr val="0070C0"/>
                </a:solidFill>
                <a:latin typeface="Times New Roman" panose="02020603050405020304" pitchFamily="18" charset="0"/>
                <a:cs typeface="Times New Roman" panose="02020603050405020304" pitchFamily="18" charset="0"/>
              </a:rPr>
              <a:t>(</a:t>
            </a:r>
            <a:r>
              <a:rPr lang="en-US" b="1" dirty="0">
                <a:solidFill>
                  <a:srgbClr val="0070C0"/>
                </a:solidFill>
                <a:latin typeface="Times New Roman" panose="02020603050405020304" pitchFamily="18" charset="0"/>
                <a:cs typeface="Times New Roman" panose="02020603050405020304" pitchFamily="18" charset="0"/>
              </a:rPr>
              <a:t>19K65A0347)</a:t>
            </a:r>
            <a:endParaRPr lang="zh-CN" altLang="en-US" dirty="0">
              <a:latin typeface="+mn-lt"/>
              <a:cs typeface="+mn-cs"/>
            </a:endParaRPr>
          </a:p>
          <a:p>
            <a:pPr marL="342900" indent="-342900" algn="just" fontAlgn="auto">
              <a:lnSpc>
                <a:spcPct val="150000"/>
              </a:lnSpc>
              <a:spcBef>
                <a:spcPts val="0"/>
              </a:spcBef>
              <a:spcAft>
                <a:spcPts val="0"/>
              </a:spcAft>
              <a:buFontTx/>
              <a:buAutoNum type="arabicPeriod"/>
              <a:defRPr/>
            </a:pPr>
            <a:r>
              <a:rPr lang="en-US" b="1" dirty="0">
                <a:solidFill>
                  <a:srgbClr val="0070C0"/>
                </a:solidFill>
                <a:latin typeface="Times New Roman" panose="02020603050405020304" pitchFamily="18" charset="0"/>
                <a:cs typeface="Times New Roman" panose="02020603050405020304" pitchFamily="18" charset="0"/>
              </a:rPr>
              <a:t>S. JaiKanth</a:t>
            </a:r>
            <a:r>
              <a:rPr lang="en-IN" b="1" dirty="0">
                <a:solidFill>
                  <a:srgbClr val="0070C0"/>
                </a:solidFill>
                <a:latin typeface="Times New Roman" panose="02020603050405020304" pitchFamily="18" charset="0"/>
                <a:cs typeface="Times New Roman" panose="02020603050405020304" pitchFamily="18" charset="0"/>
              </a:rPr>
              <a:t>                   (1</a:t>
            </a:r>
            <a:r>
              <a:rPr lang="en-US" b="1" dirty="0">
                <a:solidFill>
                  <a:srgbClr val="0070C0"/>
                </a:solidFill>
                <a:latin typeface="Times New Roman" panose="02020603050405020304" pitchFamily="18" charset="0"/>
                <a:cs typeface="Times New Roman" panose="02020603050405020304" pitchFamily="18" charset="0"/>
              </a:rPr>
              <a:t>9</a:t>
            </a:r>
            <a:r>
              <a:rPr lang="en-IN" b="1" dirty="0">
                <a:solidFill>
                  <a:srgbClr val="0070C0"/>
                </a:solidFill>
                <a:latin typeface="Times New Roman" panose="02020603050405020304" pitchFamily="18" charset="0"/>
                <a:cs typeface="Times New Roman" panose="02020603050405020304" pitchFamily="18" charset="0"/>
              </a:rPr>
              <a:t>K65A0364)</a:t>
            </a:r>
            <a:endParaRPr lang="zh-CN" altLang="en-US" dirty="0">
              <a:latin typeface="+mn-lt"/>
              <a:cs typeface="+mn-cs"/>
            </a:endParaRPr>
          </a:p>
          <a:p>
            <a:pPr marL="342900" indent="-342900" algn="just" fontAlgn="auto">
              <a:lnSpc>
                <a:spcPct val="150000"/>
              </a:lnSpc>
              <a:spcBef>
                <a:spcPts val="0"/>
              </a:spcBef>
              <a:spcAft>
                <a:spcPts val="0"/>
              </a:spcAft>
              <a:buFontTx/>
              <a:buAutoNum type="arabicPeriod"/>
              <a:defRPr/>
            </a:pPr>
            <a:r>
              <a:rPr lang="en-US" b="1" dirty="0">
                <a:solidFill>
                  <a:srgbClr val="0070C0"/>
                </a:solidFill>
                <a:latin typeface="Times New Roman" panose="02020603050405020304" pitchFamily="18" charset="0"/>
                <a:cs typeface="Times New Roman" panose="02020603050405020304" pitchFamily="18" charset="0"/>
              </a:rPr>
              <a:t>M. Gowtham</a:t>
            </a:r>
            <a:r>
              <a:rPr lang="en-IN" b="1" dirty="0">
                <a:solidFill>
                  <a:srgbClr val="0070C0"/>
                </a:solidFill>
                <a:latin typeface="Times New Roman" panose="02020603050405020304" pitchFamily="18" charset="0"/>
                <a:cs typeface="Times New Roman" panose="02020603050405020304" pitchFamily="18" charset="0"/>
              </a:rPr>
              <a:t>      </a:t>
            </a:r>
            <a:r>
              <a:rPr lang="en-US" b="1" dirty="0">
                <a:solidFill>
                  <a:srgbClr val="0070C0"/>
                </a:solidFill>
                <a:latin typeface="Times New Roman" panose="02020603050405020304" pitchFamily="18" charset="0"/>
                <a:cs typeface="Times New Roman" panose="02020603050405020304" pitchFamily="18" charset="0"/>
              </a:rPr>
              <a:t>     </a:t>
            </a:r>
            <a:r>
              <a:rPr lang="en-IN" b="1" dirty="0">
                <a:solidFill>
                  <a:srgbClr val="0070C0"/>
                </a:solidFill>
                <a:latin typeface="Times New Roman" panose="02020603050405020304" pitchFamily="18" charset="0"/>
                <a:cs typeface="Times New Roman" panose="02020603050405020304" pitchFamily="18" charset="0"/>
              </a:rPr>
              <a:t>      (19K65A0378</a:t>
            </a:r>
            <a:r>
              <a:rPr lang="en-US" b="1" dirty="0">
                <a:solidFill>
                  <a:srgbClr val="0070C0"/>
                </a:solidFill>
                <a:latin typeface="Times New Roman" panose="02020603050405020304" pitchFamily="18" charset="0"/>
                <a:cs typeface="Times New Roman" panose="02020603050405020304" pitchFamily="18" charset="0"/>
              </a:rPr>
              <a:t>)</a:t>
            </a:r>
            <a:endParaRPr lang="zh-CN" altLang="en-US" dirty="0">
              <a:latin typeface="+mn-lt"/>
              <a:cs typeface="+mn-cs"/>
            </a:endParaRPr>
          </a:p>
          <a:p>
            <a:pPr algn="just" fontAlgn="auto">
              <a:spcBef>
                <a:spcPts val="0"/>
              </a:spcBef>
              <a:spcAft>
                <a:spcPts val="0"/>
              </a:spcAft>
              <a:defRPr/>
            </a:pPr>
            <a:endParaRPr lang="en-US" dirty="0">
              <a:latin typeface="+mn-lt"/>
              <a:cs typeface="+mn-cs"/>
            </a:endParaRPr>
          </a:p>
        </p:txBody>
      </p:sp>
      <p:sp>
        <p:nvSpPr>
          <p:cNvPr id="6150" name="TextBox 5"/>
          <p:cNvSpPr txBox="1">
            <a:spLocks noChangeArrowheads="1"/>
          </p:cNvSpPr>
          <p:nvPr/>
        </p:nvSpPr>
        <p:spPr bwMode="auto">
          <a:xfrm>
            <a:off x="457200" y="6093296"/>
            <a:ext cx="7696200" cy="461665"/>
          </a:xfrm>
          <a:prstGeom prst="rect">
            <a:avLst/>
          </a:prstGeom>
          <a:noFill/>
          <a:ln w="9525">
            <a:noFill/>
            <a:miter lim="800000"/>
            <a:headEnd/>
            <a:tailEnd/>
          </a:ln>
        </p:spPr>
        <p:txBody>
          <a:bodyPr>
            <a:spAutoFit/>
          </a:bodyPr>
          <a:lstStyle/>
          <a:p>
            <a:r>
              <a:rPr lang="en-IN" sz="2400" b="1" dirty="0">
                <a:solidFill>
                  <a:schemeClr val="accent2"/>
                </a:solidFill>
                <a:latin typeface="Times New Roman" pitchFamily="18" charset="0"/>
                <a:cs typeface="Times New Roman" pitchFamily="18" charset="0"/>
              </a:rPr>
              <a:t>                     </a:t>
            </a:r>
            <a:r>
              <a:rPr lang="en-IN" sz="2400" b="1" dirty="0">
                <a:solidFill>
                  <a:srgbClr val="C00000"/>
                </a:solidFill>
                <a:latin typeface="Times New Roman" pitchFamily="18" charset="0"/>
                <a:cs typeface="Times New Roman" pitchFamily="18" charset="0"/>
              </a:rPr>
              <a:t>Department of Mechanical Engineering</a:t>
            </a:r>
          </a:p>
        </p:txBody>
      </p:sp>
      <p:pic>
        <p:nvPicPr>
          <p:cNvPr id="6151" name="Picture 8"/>
          <p:cNvPicPr preferRelativeResize="0">
            <a:picLocks/>
          </p:cNvPicPr>
          <p:nvPr/>
        </p:nvPicPr>
        <p:blipFill>
          <a:blip r:embed="rId2"/>
          <a:srcRect/>
          <a:stretch>
            <a:fillRect/>
          </a:stretch>
        </p:blipFill>
        <p:spPr bwMode="auto">
          <a:xfrm>
            <a:off x="7286625" y="500063"/>
            <a:ext cx="1704975" cy="1500187"/>
          </a:xfrm>
          <a:prstGeom prst="rect">
            <a:avLst/>
          </a:prstGeom>
          <a:noFill/>
          <a:ln w="9525">
            <a:noFill/>
            <a:miter lim="800000"/>
            <a:headEnd/>
            <a:tailEnd/>
          </a:ln>
        </p:spPr>
      </p:pic>
      <p:graphicFrame>
        <p:nvGraphicFramePr>
          <p:cNvPr id="42" name="Table 9"/>
          <p:cNvGraphicFramePr>
            <a:graphicFrameLocks noGrp="1"/>
          </p:cNvGraphicFramePr>
          <p:nvPr/>
        </p:nvGraphicFramePr>
        <p:xfrm>
          <a:off x="304800" y="3810000"/>
          <a:ext cx="4767524" cy="2240280"/>
        </p:xfrm>
        <a:graphic>
          <a:graphicData uri="http://schemas.openxmlformats.org/drawingml/2006/table">
            <a:tbl>
              <a:tblPr firstRow="1" bandRow="1">
                <a:tableStyleId>{2D5ABB26-0587-4C30-8999-92F81FD0307C}</a:tableStyleId>
              </a:tblPr>
              <a:tblGrid>
                <a:gridCol w="2721284">
                  <a:extLst>
                    <a:ext uri="{9D8B030D-6E8A-4147-A177-3AD203B41FA5}">
                      <a16:colId xmlns:a16="http://schemas.microsoft.com/office/drawing/2014/main" xmlns="" val="20000"/>
                    </a:ext>
                  </a:extLst>
                </a:gridCol>
                <a:gridCol w="2046240">
                  <a:extLst>
                    <a:ext uri="{9D8B030D-6E8A-4147-A177-3AD203B41FA5}">
                      <a16:colId xmlns:a16="http://schemas.microsoft.com/office/drawing/2014/main" xmlns="" val="2000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400" dirty="0">
                          <a:latin typeface="Times New Roman" pitchFamily="18" charset="0"/>
                          <a:cs typeface="Times New Roman" pitchFamily="18" charset="0"/>
                        </a:rPr>
                        <a:t>Verified by:</a:t>
                      </a:r>
                      <a:endParaRPr lang="en-US" sz="1400" b="1"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endParaRPr lang="en-US" sz="12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xmlns="" val="10000"/>
                  </a:ext>
                </a:extLst>
              </a:tr>
              <a:tr h="619760">
                <a:tc>
                  <a:txBody>
                    <a:bodyPr/>
                    <a:lstStyle/>
                    <a:p>
                      <a:r>
                        <a:rPr lang="en-US" sz="1400" dirty="0">
                          <a:latin typeface="Times New Roman" pitchFamily="18" charset="0"/>
                          <a:cs typeface="Times New Roman" pitchFamily="18" charset="0"/>
                        </a:rPr>
                        <a:t>Project Supervisor with Date &amp; Time: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endParaRPr lang="en-US" sz="12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Project Coordinator with Date &amp; Time:</a:t>
                      </a:r>
                    </a:p>
                    <a:p>
                      <a:pPr marL="0" marR="0" lvl="0" indent="0" algn="l" defTabSz="914400" rtl="0" eaLnBrk="1" fontAlgn="auto" latinLnBrk="0" hangingPunct="1">
                        <a:lnSpc>
                          <a:spcPct val="100000"/>
                        </a:lnSpc>
                        <a:spcBef>
                          <a:spcPts val="0"/>
                        </a:spcBef>
                        <a:spcAft>
                          <a:spcPts val="0"/>
                        </a:spcAft>
                        <a:buClrTx/>
                        <a:buSzTx/>
                        <a:buFontTx/>
                        <a:buNone/>
                      </a:pPr>
                      <a:endParaRPr lang="en-US" sz="14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endParaRPr lang="en-US" sz="12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xmlns=""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HOD with Date &amp; Time:</a:t>
                      </a:r>
                    </a:p>
                    <a:p>
                      <a:endParaRPr lang="en-US" sz="14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p>
                      <a:endParaRPr lang="en-US" sz="1200" dirty="0">
                        <a:latin typeface="Times New Roman" pitchFamily="18" charset="0"/>
                        <a:cs typeface="Times New Roman"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extLst>
                  <a:ext uri="{0D108BD9-81ED-4DB2-BD59-A6C34878D82A}">
                    <a16:rowId xmlns:a16="http://schemas.microsoft.com/office/drawing/2014/main" xmlns="" val="10003"/>
                  </a:ext>
                </a:extLst>
              </a:tr>
            </a:tbl>
          </a:graphicData>
        </a:graphic>
      </p:graphicFrame>
      <p:pic>
        <p:nvPicPr>
          <p:cNvPr id="6161" name="Picture 9" descr="logoooo.png"/>
          <p:cNvPicPr>
            <a:picLocks noChangeAspect="1"/>
          </p:cNvPicPr>
          <p:nvPr/>
        </p:nvPicPr>
        <p:blipFill>
          <a:blip r:embed="rId3"/>
          <a:srcRect r="82326" b="3239"/>
          <a:stretch>
            <a:fillRect/>
          </a:stretch>
        </p:blipFill>
        <p:spPr bwMode="auto">
          <a:xfrm>
            <a:off x="214313" y="214313"/>
            <a:ext cx="1562100" cy="1785937"/>
          </a:xfrm>
          <a:prstGeom prst="rect">
            <a:avLst/>
          </a:prstGeom>
          <a:noFill/>
          <a:ln w="9525">
            <a:noFill/>
            <a:miter lim="800000"/>
            <a:headEnd/>
            <a:tailEnd/>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57188" y="274638"/>
            <a:ext cx="8329612" cy="1011237"/>
          </a:xfrm>
        </p:spPr>
        <p:txBody>
          <a:bodyPr/>
          <a:lstStyle/>
          <a:p>
            <a:pPr eaLnBrk="1" hangingPunct="1"/>
            <a:r>
              <a:rPr lang="en-US" sz="3600" b="1" dirty="0">
                <a:solidFill>
                  <a:schemeClr val="tx1"/>
                </a:solidFill>
                <a:latin typeface="Times New Roman" pitchFamily="18" charset="0"/>
                <a:cs typeface="Times New Roman" pitchFamily="18" charset="0"/>
              </a:rPr>
              <a:t>5. </a:t>
            </a:r>
            <a:r>
              <a:rPr lang="en-US" sz="3600" b="1" u="sng" dirty="0">
                <a:solidFill>
                  <a:schemeClr val="tx1"/>
                </a:solidFill>
                <a:latin typeface="Times New Roman" pitchFamily="18" charset="0"/>
                <a:cs typeface="Times New Roman" pitchFamily="18" charset="0"/>
              </a:rPr>
              <a:t>Objective of the Project Work </a:t>
            </a:r>
            <a:endParaRPr lang="en-IN" sz="3600" b="1" u="sng" dirty="0">
              <a:solidFill>
                <a:schemeClr val="tx1"/>
              </a:solidFill>
              <a:latin typeface="Times New Roman" pitchFamily="18" charset="0"/>
              <a:cs typeface="Times New Roman" pitchFamily="18" charset="0"/>
            </a:endParaRPr>
          </a:p>
        </p:txBody>
      </p:sp>
      <p:sp>
        <p:nvSpPr>
          <p:cNvPr id="13315" name="Content Placeholder 2"/>
          <p:cNvSpPr>
            <a:spLocks noGrp="1"/>
          </p:cNvSpPr>
          <p:nvPr>
            <p:ph sz="quarter" idx="1"/>
          </p:nvPr>
        </p:nvSpPr>
        <p:spPr>
          <a:xfrm>
            <a:off x="357188" y="1447800"/>
            <a:ext cx="8501062" cy="4838700"/>
          </a:xfrm>
        </p:spPr>
        <p:txBody>
          <a:bodyPr/>
          <a:lstStyle/>
          <a:p>
            <a:pPr marL="457200" indent="-457200" eaLnBrk="1" hangingPunct="1">
              <a:buFont typeface="Wingdings 2" pitchFamily="18" charset="2"/>
              <a:buNone/>
            </a:pPr>
            <a:r>
              <a:rPr lang="en-US" sz="2400" b="1" u="sng" dirty="0">
                <a:latin typeface="Times New Roman" pitchFamily="18" charset="0"/>
                <a:cs typeface="Times New Roman" pitchFamily="18" charset="0"/>
              </a:rPr>
              <a:t>ANALYSIS</a:t>
            </a:r>
            <a:endParaRPr lang="en-US" sz="2400" b="1" dirty="0">
              <a:latin typeface="Times New Roman" pitchFamily="18" charset="0"/>
              <a:cs typeface="Times New Roman" pitchFamily="18" charset="0"/>
            </a:endParaRPr>
          </a:p>
          <a:p>
            <a:pPr marL="457200" indent="-457200" eaLnBrk="1" hangingPunct="1">
              <a:buFont typeface="Franklin Gothic Book" pitchFamily="34" charset="0"/>
              <a:buAutoNum type="arabicPeriod"/>
            </a:pPr>
            <a:r>
              <a:rPr lang="en-US" sz="2400" dirty="0">
                <a:latin typeface="Times New Roman" pitchFamily="18" charset="0"/>
                <a:cs typeface="Times New Roman" pitchFamily="18" charset="0"/>
              </a:rPr>
              <a:t>To determine Materials used for Bone Implant.</a:t>
            </a:r>
          </a:p>
          <a:p>
            <a:pPr marL="457200" indent="-457200" eaLnBrk="1" hangingPunct="1">
              <a:buFont typeface="Franklin Gothic Book" pitchFamily="34" charset="0"/>
              <a:buAutoNum type="arabicPeriod"/>
            </a:pPr>
            <a:r>
              <a:rPr lang="en-US" sz="2400" dirty="0">
                <a:latin typeface="Times New Roman" pitchFamily="18" charset="0"/>
                <a:cs typeface="Times New Roman" pitchFamily="18" charset="0"/>
              </a:rPr>
              <a:t>To identify various loads acting on the Bone.</a:t>
            </a:r>
          </a:p>
          <a:p>
            <a:pPr marL="457200" indent="-457200" eaLnBrk="1" hangingPunct="1">
              <a:buFont typeface="Franklin Gothic Book" pitchFamily="34" charset="0"/>
              <a:buAutoNum type="arabicPeriod"/>
            </a:pPr>
            <a:r>
              <a:rPr lang="en-US" sz="2400" dirty="0">
                <a:latin typeface="Times New Roman" pitchFamily="18" charset="0"/>
                <a:cs typeface="Times New Roman" pitchFamily="18" charset="0"/>
              </a:rPr>
              <a:t>To select best material for Bone Implant.</a:t>
            </a:r>
          </a:p>
          <a:p>
            <a:pPr marL="457200" indent="-457200" eaLnBrk="1" hangingPunct="1">
              <a:buFont typeface="Wingdings 2" pitchFamily="18" charset="2"/>
              <a:buNone/>
            </a:pPr>
            <a:endParaRPr lang="en-US" sz="2400" dirty="0">
              <a:latin typeface="Times New Roman" pitchFamily="18" charset="0"/>
              <a:cs typeface="Times New Roman" pitchFamily="18" charset="0"/>
            </a:endParaRPr>
          </a:p>
          <a:p>
            <a:pPr marL="457200" indent="-457200" eaLnBrk="1" hangingPunct="1">
              <a:buFont typeface="Wingdings 2" pitchFamily="18" charset="2"/>
              <a:buNone/>
            </a:pPr>
            <a:r>
              <a:rPr lang="en-US" sz="2400" b="1" u="sng" dirty="0">
                <a:latin typeface="Times New Roman" pitchFamily="18" charset="0"/>
                <a:cs typeface="Times New Roman" pitchFamily="18" charset="0"/>
              </a:rPr>
              <a:t>3D- PRINTING</a:t>
            </a:r>
            <a:endParaRPr lang="en-US" sz="2400" b="1" dirty="0">
              <a:latin typeface="Times New Roman" pitchFamily="18" charset="0"/>
              <a:cs typeface="Times New Roman" pitchFamily="18" charset="0"/>
            </a:endParaRPr>
          </a:p>
          <a:p>
            <a:pPr marL="457200" indent="-457200" eaLnBrk="1" hangingPunct="1">
              <a:buFont typeface="Franklin Gothic Book" pitchFamily="34" charset="0"/>
              <a:buAutoNum type="arabicPeriod"/>
            </a:pPr>
            <a:r>
              <a:rPr lang="en-US" sz="2400" dirty="0">
                <a:latin typeface="Times New Roman" pitchFamily="18" charset="0"/>
                <a:cs typeface="Times New Roman" pitchFamily="18" charset="0"/>
              </a:rPr>
              <a:t>To identify the best suitable 3D-Printing process for Bone prototype and Manufacturing using such process.</a:t>
            </a:r>
            <a:endParaRPr lang="en-IN" sz="24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7715250" y="2500313"/>
            <a:ext cx="142875" cy="642937"/>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pic>
        <p:nvPicPr>
          <p:cNvPr id="5" name="Content Placeholder 4" descr="c5cs00714c-f2_hi-res.gif"/>
          <p:cNvPicPr>
            <a:picLocks noGrp="1" noChangeAspect="1"/>
          </p:cNvPicPr>
          <p:nvPr>
            <p:ph sz="quarter" idx="1"/>
          </p:nvPr>
        </p:nvPicPr>
        <p:blipFill>
          <a:blip r:embed="rId2"/>
          <a:stretch>
            <a:fillRect/>
          </a:stretch>
        </p:blipFill>
        <p:spPr>
          <a:xfrm>
            <a:off x="142875" y="1500188"/>
            <a:ext cx="6478588" cy="3714750"/>
          </a:xfrm>
          <a:ln w="38100" cap="sq">
            <a:solidFill>
              <a:srgbClr val="000000"/>
            </a:solidFill>
          </a:ln>
          <a:effectLst>
            <a:outerShdw blurRad="50800" dist="38100" dir="2700000" algn="tl" rotWithShape="0">
              <a:srgbClr val="000000">
                <a:alpha val="43000"/>
              </a:srgbClr>
            </a:outerShdw>
          </a:effectLst>
        </p:spPr>
      </p:pic>
      <p:sp>
        <p:nvSpPr>
          <p:cNvPr id="3" name="Rectangle 2"/>
          <p:cNvSpPr/>
          <p:nvPr/>
        </p:nvSpPr>
        <p:spPr>
          <a:xfrm>
            <a:off x="6929454" y="1928802"/>
            <a:ext cx="1785950" cy="57150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anchor="ctr"/>
          <a:lstStyle/>
          <a:p>
            <a:pPr algn="just">
              <a:defRPr/>
            </a:pPr>
            <a:r>
              <a:rPr lang="en-US" dirty="0"/>
              <a:t>3D SCANNING </a:t>
            </a:r>
          </a:p>
        </p:txBody>
      </p:sp>
      <p:sp>
        <p:nvSpPr>
          <p:cNvPr id="6" name="Rectangle 5"/>
          <p:cNvSpPr/>
          <p:nvPr/>
        </p:nvSpPr>
        <p:spPr>
          <a:xfrm>
            <a:off x="6715140" y="3214686"/>
            <a:ext cx="2214578" cy="500066"/>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DATA PROCESSING</a:t>
            </a:r>
          </a:p>
        </p:txBody>
      </p:sp>
      <p:sp>
        <p:nvSpPr>
          <p:cNvPr id="7" name="Down Arrow 6"/>
          <p:cNvSpPr/>
          <p:nvPr/>
        </p:nvSpPr>
        <p:spPr>
          <a:xfrm>
            <a:off x="7715250" y="3714750"/>
            <a:ext cx="142875" cy="571500"/>
          </a:xfrm>
          <a:prstGeom prst="downArrow">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8" name="Rectangle 7"/>
          <p:cNvSpPr/>
          <p:nvPr/>
        </p:nvSpPr>
        <p:spPr>
          <a:xfrm>
            <a:off x="7072330" y="4357694"/>
            <a:ext cx="1500198" cy="42862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CAD MODELLING</a:t>
            </a:r>
          </a:p>
        </p:txBody>
      </p:sp>
      <p:sp>
        <p:nvSpPr>
          <p:cNvPr id="9" name="Rectangle 8"/>
          <p:cNvSpPr/>
          <p:nvPr/>
        </p:nvSpPr>
        <p:spPr>
          <a:xfrm>
            <a:off x="1428750" y="5500688"/>
            <a:ext cx="3357563" cy="428625"/>
          </a:xfrm>
          <a:prstGeom prst="rect">
            <a:avLst/>
          </a:prstGeom>
          <a:ln>
            <a:noFill/>
          </a:ln>
          <a:effectLst/>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Times New Roman" pitchFamily="18" charset="0"/>
                <a:cs typeface="Times New Roman" pitchFamily="18" charset="0"/>
              </a:rPr>
              <a:t>Fig. 3</a:t>
            </a:r>
            <a:r>
              <a:rPr lang="en-US" dirty="0"/>
              <a:t> Methodology</a:t>
            </a:r>
          </a:p>
        </p:txBody>
      </p:sp>
      <p:sp>
        <p:nvSpPr>
          <p:cNvPr id="14345" name="Rectangle 9"/>
          <p:cNvSpPr>
            <a:spLocks noChangeArrowheads="1"/>
          </p:cNvSpPr>
          <p:nvPr/>
        </p:nvSpPr>
        <p:spPr bwMode="auto">
          <a:xfrm>
            <a:off x="285750" y="357188"/>
            <a:ext cx="3786184" cy="646331"/>
          </a:xfrm>
          <a:prstGeom prst="rect">
            <a:avLst/>
          </a:prstGeom>
          <a:noFill/>
          <a:ln w="9525">
            <a:noFill/>
            <a:miter lim="800000"/>
            <a:headEnd/>
            <a:tailEnd/>
          </a:ln>
        </p:spPr>
        <p:txBody>
          <a:bodyPr wrap="square">
            <a:spAutoFit/>
          </a:bodyPr>
          <a:lstStyle/>
          <a:p>
            <a:r>
              <a:rPr lang="en-US" sz="3600" b="1" u="sng" dirty="0">
                <a:latin typeface="Times New Roman" pitchFamily="18" charset="0"/>
                <a:cs typeface="Times New Roman" pitchFamily="18" charset="0"/>
              </a:rPr>
              <a:t>6. Methodology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8596" y="214290"/>
            <a:ext cx="2525896" cy="584775"/>
          </a:xfrm>
          <a:prstGeom prst="rect">
            <a:avLst/>
          </a:prstGeom>
        </p:spPr>
        <p:txBody>
          <a:bodyPr wrap="square">
            <a:spAutoFit/>
          </a:bodyPr>
          <a:lstStyle/>
          <a:p>
            <a:r>
              <a:rPr lang="en-US" sz="3200" b="1" u="sng" dirty="0">
                <a:latin typeface="Times New Roman" pitchFamily="18" charset="0"/>
                <a:cs typeface="Times New Roman" pitchFamily="18" charset="0"/>
              </a:rPr>
              <a:t>CAD Model</a:t>
            </a:r>
          </a:p>
        </p:txBody>
      </p:sp>
      <p:sp>
        <p:nvSpPr>
          <p:cNvPr id="14" name="Rectangle 13"/>
          <p:cNvSpPr/>
          <p:nvPr/>
        </p:nvSpPr>
        <p:spPr>
          <a:xfrm>
            <a:off x="571472" y="1000108"/>
            <a:ext cx="3621504" cy="369332"/>
          </a:xfrm>
          <a:prstGeom prst="rect">
            <a:avLst/>
          </a:prstGeom>
        </p:spPr>
        <p:txBody>
          <a:bodyPr wrap="none">
            <a:spAutoFit/>
          </a:bodyPr>
          <a:lstStyle/>
          <a:p>
            <a:r>
              <a:rPr lang="en-US" dirty="0">
                <a:latin typeface="Times New Roman" pitchFamily="18" charset="0"/>
                <a:cs typeface="Times New Roman" pitchFamily="18" charset="0"/>
              </a:rPr>
              <a:t>Modeling Software- SOLIDWORKS</a:t>
            </a:r>
            <a:endParaRPr lang="en-IN" dirty="0">
              <a:latin typeface="Times New Roman" pitchFamily="18" charset="0"/>
              <a:cs typeface="Times New Roman" pitchFamily="18" charset="0"/>
            </a:endParaRPr>
          </a:p>
        </p:txBody>
      </p:sp>
      <p:sp>
        <p:nvSpPr>
          <p:cNvPr id="8" name="TextBox 11"/>
          <p:cNvSpPr txBox="1">
            <a:spLocks noChangeArrowheads="1"/>
          </p:cNvSpPr>
          <p:nvPr/>
        </p:nvSpPr>
        <p:spPr bwMode="auto">
          <a:xfrm>
            <a:off x="1571604" y="3714752"/>
            <a:ext cx="2199641"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4. Front Plane View</a:t>
            </a:r>
          </a:p>
        </p:txBody>
      </p:sp>
      <p:sp>
        <p:nvSpPr>
          <p:cNvPr id="9" name="TextBox 11"/>
          <p:cNvSpPr txBox="1">
            <a:spLocks noChangeArrowheads="1"/>
          </p:cNvSpPr>
          <p:nvPr/>
        </p:nvSpPr>
        <p:spPr bwMode="auto">
          <a:xfrm>
            <a:off x="1143000" y="6357958"/>
            <a:ext cx="2210862"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6. Right Plane View</a:t>
            </a:r>
          </a:p>
        </p:txBody>
      </p:sp>
      <p:sp>
        <p:nvSpPr>
          <p:cNvPr id="15" name="TextBox 11"/>
          <p:cNvSpPr txBox="1">
            <a:spLocks noChangeArrowheads="1"/>
          </p:cNvSpPr>
          <p:nvPr/>
        </p:nvSpPr>
        <p:spPr bwMode="auto">
          <a:xfrm>
            <a:off x="5572132" y="6357958"/>
            <a:ext cx="2066207"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7. Top Plane View</a:t>
            </a:r>
          </a:p>
        </p:txBody>
      </p:sp>
      <p:sp>
        <p:nvSpPr>
          <p:cNvPr id="16" name="TextBox 11"/>
          <p:cNvSpPr txBox="1">
            <a:spLocks noChangeArrowheads="1"/>
          </p:cNvSpPr>
          <p:nvPr/>
        </p:nvSpPr>
        <p:spPr bwMode="auto">
          <a:xfrm>
            <a:off x="5857884" y="3786190"/>
            <a:ext cx="2199641"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5. Front Plane View</a:t>
            </a:r>
          </a:p>
        </p:txBody>
      </p:sp>
      <p:pic>
        <p:nvPicPr>
          <p:cNvPr id="23" name="Picture 22" descr="WhatsApp Image 2022-01-24 at 3.48.26 PM (1).jpeg"/>
          <p:cNvPicPr>
            <a:picLocks noChangeAspect="1"/>
          </p:cNvPicPr>
          <p:nvPr/>
        </p:nvPicPr>
        <p:blipFill>
          <a:blip r:embed="rId2"/>
          <a:stretch>
            <a:fillRect/>
          </a:stretch>
        </p:blipFill>
        <p:spPr>
          <a:xfrm>
            <a:off x="571472" y="1428736"/>
            <a:ext cx="4000528" cy="2250297"/>
          </a:xfrm>
          <a:prstGeom prst="rect">
            <a:avLst/>
          </a:prstGeom>
          <a:ln>
            <a:noFill/>
          </a:ln>
          <a:effectLst>
            <a:outerShdw blurRad="190500" algn="tl" rotWithShape="0">
              <a:srgbClr val="000000">
                <a:alpha val="70000"/>
              </a:srgbClr>
            </a:outerShdw>
          </a:effectLst>
        </p:spPr>
      </p:pic>
      <p:pic>
        <p:nvPicPr>
          <p:cNvPr id="24" name="Picture 23" descr="WhatsApp Image 2022-01-24 at 3.48.44 PM.jpeg"/>
          <p:cNvPicPr>
            <a:picLocks noChangeAspect="1"/>
          </p:cNvPicPr>
          <p:nvPr/>
        </p:nvPicPr>
        <p:blipFill>
          <a:blip r:embed="rId3"/>
          <a:stretch>
            <a:fillRect/>
          </a:stretch>
        </p:blipFill>
        <p:spPr>
          <a:xfrm>
            <a:off x="5000628" y="4188029"/>
            <a:ext cx="3857652" cy="2169929"/>
          </a:xfrm>
          <a:prstGeom prst="rect">
            <a:avLst/>
          </a:prstGeom>
          <a:ln>
            <a:noFill/>
          </a:ln>
          <a:effectLst>
            <a:outerShdw blurRad="190500" algn="tl" rotWithShape="0">
              <a:srgbClr val="000000">
                <a:alpha val="70000"/>
              </a:srgbClr>
            </a:outerShdw>
          </a:effectLst>
        </p:spPr>
      </p:pic>
      <p:pic>
        <p:nvPicPr>
          <p:cNvPr id="25" name="Picture 24" descr="WhatsApp Image 2022-01-24 at 3.48.25 PM.jpeg"/>
          <p:cNvPicPr>
            <a:picLocks noChangeAspect="1"/>
          </p:cNvPicPr>
          <p:nvPr/>
        </p:nvPicPr>
        <p:blipFill>
          <a:blip r:embed="rId4"/>
          <a:stretch>
            <a:fillRect/>
          </a:stretch>
        </p:blipFill>
        <p:spPr>
          <a:xfrm>
            <a:off x="571472" y="4143380"/>
            <a:ext cx="3786182" cy="2129727"/>
          </a:xfrm>
          <a:prstGeom prst="rect">
            <a:avLst/>
          </a:prstGeom>
          <a:ln>
            <a:noFill/>
          </a:ln>
          <a:effectLst>
            <a:outerShdw blurRad="190500" algn="tl" rotWithShape="0">
              <a:srgbClr val="000000">
                <a:alpha val="70000"/>
              </a:srgbClr>
            </a:outerShdw>
          </a:effectLst>
        </p:spPr>
      </p:pic>
      <p:pic>
        <p:nvPicPr>
          <p:cNvPr id="27" name="Picture 26" descr="WhatsApp Image 2022-01-24 at 3.32.13 PM (1).jpeg"/>
          <p:cNvPicPr>
            <a:picLocks noChangeAspect="1"/>
          </p:cNvPicPr>
          <p:nvPr/>
        </p:nvPicPr>
        <p:blipFill>
          <a:blip r:embed="rId5"/>
          <a:stretch>
            <a:fillRect/>
          </a:stretch>
        </p:blipFill>
        <p:spPr>
          <a:xfrm>
            <a:off x="4786314" y="1343921"/>
            <a:ext cx="4214810" cy="2370831"/>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atsApp Image 2022-01-04 at 10.38.20 PM (2).jpeg"/>
          <p:cNvPicPr>
            <a:picLocks noChangeAspect="1"/>
          </p:cNvPicPr>
          <p:nvPr/>
        </p:nvPicPr>
        <p:blipFill>
          <a:blip r:embed="rId2"/>
          <a:stretch>
            <a:fillRect/>
          </a:stretch>
        </p:blipFill>
        <p:spPr>
          <a:xfrm>
            <a:off x="214282" y="214290"/>
            <a:ext cx="4286280" cy="1935393"/>
          </a:xfrm>
          <a:prstGeom prst="rect">
            <a:avLst/>
          </a:prstGeom>
        </p:spPr>
      </p:pic>
      <p:pic>
        <p:nvPicPr>
          <p:cNvPr id="6" name="Picture 5" descr="WhatsApp Image 2022-01-04 at 10.38.21 PM.jpeg"/>
          <p:cNvPicPr>
            <a:picLocks noChangeAspect="1"/>
          </p:cNvPicPr>
          <p:nvPr/>
        </p:nvPicPr>
        <p:blipFill>
          <a:blip r:embed="rId3"/>
          <a:stretch>
            <a:fillRect/>
          </a:stretch>
        </p:blipFill>
        <p:spPr>
          <a:xfrm>
            <a:off x="4586546" y="214290"/>
            <a:ext cx="4271735" cy="1928826"/>
          </a:xfrm>
          <a:prstGeom prst="rect">
            <a:avLst/>
          </a:prstGeom>
        </p:spPr>
      </p:pic>
      <p:pic>
        <p:nvPicPr>
          <p:cNvPr id="7" name="Picture 6" descr="33.JPG"/>
          <p:cNvPicPr>
            <a:picLocks noChangeAspect="1"/>
          </p:cNvPicPr>
          <p:nvPr/>
        </p:nvPicPr>
        <p:blipFill>
          <a:blip r:embed="rId4"/>
          <a:srcRect t="5232"/>
          <a:stretch>
            <a:fillRect/>
          </a:stretch>
        </p:blipFill>
        <p:spPr>
          <a:xfrm>
            <a:off x="1285851" y="2565978"/>
            <a:ext cx="7497741" cy="3791980"/>
          </a:xfrm>
          <a:prstGeom prst="rect">
            <a:avLst/>
          </a:prstGeom>
        </p:spPr>
      </p:pic>
      <p:sp>
        <p:nvSpPr>
          <p:cNvPr id="8" name="TextBox 11"/>
          <p:cNvSpPr txBox="1">
            <a:spLocks noChangeArrowheads="1"/>
          </p:cNvSpPr>
          <p:nvPr/>
        </p:nvSpPr>
        <p:spPr bwMode="auto">
          <a:xfrm>
            <a:off x="2601234" y="6429375"/>
            <a:ext cx="4886274"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10. Humer Bone Model Using </a:t>
            </a:r>
            <a:r>
              <a:rPr lang="en-US" sz="1600" dirty="0" err="1">
                <a:latin typeface="Times New Roman" pitchFamily="18" charset="0"/>
                <a:cs typeface="Times New Roman" pitchFamily="18" charset="0"/>
              </a:rPr>
              <a:t>Solidworks</a:t>
            </a:r>
            <a:r>
              <a:rPr lang="en-US" sz="1600" dirty="0">
                <a:latin typeface="Times New Roman" pitchFamily="18" charset="0"/>
                <a:cs typeface="Times New Roman" pitchFamily="18" charset="0"/>
              </a:rPr>
              <a:t> Software</a:t>
            </a:r>
          </a:p>
        </p:txBody>
      </p:sp>
      <p:sp>
        <p:nvSpPr>
          <p:cNvPr id="10" name="TextBox 11"/>
          <p:cNvSpPr txBox="1">
            <a:spLocks noChangeArrowheads="1"/>
          </p:cNvSpPr>
          <p:nvPr/>
        </p:nvSpPr>
        <p:spPr bwMode="auto">
          <a:xfrm>
            <a:off x="1643042" y="2143116"/>
            <a:ext cx="2824812"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8. 2D View of Humer Bone</a:t>
            </a:r>
          </a:p>
        </p:txBody>
      </p:sp>
      <p:sp>
        <p:nvSpPr>
          <p:cNvPr id="11" name="TextBox 11"/>
          <p:cNvSpPr txBox="1">
            <a:spLocks noChangeArrowheads="1"/>
          </p:cNvSpPr>
          <p:nvPr/>
        </p:nvSpPr>
        <p:spPr bwMode="auto">
          <a:xfrm>
            <a:off x="5333448" y="2143116"/>
            <a:ext cx="2824812"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9. 3D View of Humer Bone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4313" y="274638"/>
            <a:ext cx="8643967" cy="544037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3200" b="1" u="sng" dirty="0">
                <a:latin typeface="Times New Roman" pitchFamily="18" charset="0"/>
                <a:ea typeface="+mj-ea"/>
                <a:cs typeface="Times New Roman" pitchFamily="18" charset="0"/>
              </a:rPr>
              <a:t>Tools in </a:t>
            </a:r>
            <a:r>
              <a:rPr lang="en-US" sz="3200" b="1" u="sng" dirty="0" err="1">
                <a:latin typeface="Times New Roman" pitchFamily="18" charset="0"/>
                <a:ea typeface="+mj-ea"/>
                <a:cs typeface="Times New Roman" pitchFamily="18" charset="0"/>
              </a:rPr>
              <a:t>Solidworks</a:t>
            </a:r>
            <a:endParaRPr lang="en-US" sz="3200" b="1" u="sng" dirty="0">
              <a:latin typeface="Times New Roman" pitchFamily="18" charset="0"/>
              <a:ea typeface="+mj-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1" dirty="0">
              <a:latin typeface="Times New Roman" pitchFamily="18" charset="0"/>
              <a:ea typeface="+mj-ea"/>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800" dirty="0">
                <a:latin typeface="Times New Roman" pitchFamily="18" charset="0"/>
                <a:ea typeface="+mj-ea"/>
                <a:cs typeface="Times New Roman" pitchFamily="18" charset="0"/>
              </a:rPr>
              <a:t>For designing </a:t>
            </a:r>
            <a:r>
              <a:rPr lang="en-US" sz="2800" dirty="0" err="1">
                <a:latin typeface="Times New Roman" pitchFamily="18" charset="0"/>
                <a:ea typeface="+mj-ea"/>
                <a:cs typeface="Times New Roman" pitchFamily="18" charset="0"/>
              </a:rPr>
              <a:t>humer</a:t>
            </a:r>
            <a:r>
              <a:rPr lang="en-US" sz="2800" dirty="0">
                <a:latin typeface="Times New Roman" pitchFamily="18" charset="0"/>
                <a:ea typeface="+mj-ea"/>
                <a:cs typeface="Times New Roman" pitchFamily="18" charset="0"/>
              </a:rPr>
              <a:t> bone the following tools are used</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Sketcher Tools</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Extrude</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Revolve</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Cut Extrude</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Mirror</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Selection Of Material</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Move</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Rotate</a:t>
            </a:r>
          </a:p>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defRPr/>
            </a:pPr>
            <a:r>
              <a:rPr lang="en-US" sz="2800" dirty="0">
                <a:latin typeface="Times New Roman" pitchFamily="18" charset="0"/>
                <a:ea typeface="+mj-ea"/>
                <a:cs typeface="Times New Roman" pitchFamily="18" charset="0"/>
              </a:rPr>
              <a:t> Mate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14313" y="274638"/>
            <a:ext cx="8715375" cy="1143000"/>
          </a:xfrm>
        </p:spPr>
        <p:txBody>
          <a:bodyPr/>
          <a:lstStyle/>
          <a:p>
            <a:pPr eaLnBrk="1" hangingPunct="1"/>
            <a:r>
              <a:rPr lang="en-US" sz="3200" b="1" u="sng" dirty="0">
                <a:solidFill>
                  <a:schemeClr val="tx1"/>
                </a:solidFill>
                <a:latin typeface="Times New Roman" pitchFamily="18" charset="0"/>
                <a:cs typeface="Times New Roman" pitchFamily="18" charset="0"/>
              </a:rPr>
              <a:t>Material Selection</a:t>
            </a:r>
            <a:endParaRPr lang="en-IN" sz="32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14313" y="1519238"/>
            <a:ext cx="8715375" cy="5053012"/>
          </a:xfrm>
        </p:spPr>
        <p:txBody>
          <a:bodyPr>
            <a:normAutofit/>
          </a:bodyPr>
          <a:lstStyle/>
          <a:p>
            <a:pPr marL="274320" indent="-274320" eaLnBrk="1" fontAlgn="auto" hangingPunct="1">
              <a:spcBef>
                <a:spcPts val="580"/>
              </a:spcBef>
              <a:spcAft>
                <a:spcPts val="0"/>
              </a:spcAft>
              <a:buFont typeface="Wingdings 2" pitchFamily="18" charset="2"/>
              <a:buNone/>
              <a:defRPr/>
            </a:pPr>
            <a:r>
              <a:rPr lang="en-US" dirty="0">
                <a:latin typeface="Times New Roman" pitchFamily="18" charset="0"/>
                <a:cs typeface="Times New Roman" pitchFamily="18" charset="0"/>
              </a:rPr>
              <a:t>		As per study there are some materials that Human Body tissues  accepts with it.</a:t>
            </a:r>
          </a:p>
          <a:p>
            <a:pPr marL="514350" indent="-514350" eaLnBrk="1" fontAlgn="auto" hangingPunct="1">
              <a:spcBef>
                <a:spcPts val="580"/>
              </a:spcBef>
              <a:spcAft>
                <a:spcPts val="0"/>
              </a:spcAft>
              <a:buFont typeface="+mj-lt"/>
              <a:buAutoNum type="arabicPeriod"/>
              <a:defRPr/>
            </a:pPr>
            <a:r>
              <a:rPr lang="en-US" dirty="0">
                <a:latin typeface="Times New Roman" pitchFamily="18" charset="0"/>
                <a:cs typeface="Times New Roman" pitchFamily="18" charset="0"/>
              </a:rPr>
              <a:t>Steel 304</a:t>
            </a:r>
          </a:p>
          <a:p>
            <a:pPr marL="514350" indent="-514350" eaLnBrk="1" fontAlgn="auto" hangingPunct="1">
              <a:spcBef>
                <a:spcPts val="580"/>
              </a:spcBef>
              <a:spcAft>
                <a:spcPts val="0"/>
              </a:spcAft>
              <a:buFont typeface="+mj-lt"/>
              <a:buAutoNum type="arabicPeriod"/>
              <a:defRPr/>
            </a:pPr>
            <a:r>
              <a:rPr lang="en-US" dirty="0" smtClean="0">
                <a:latin typeface="Times New Roman" pitchFamily="18" charset="0"/>
                <a:cs typeface="Times New Roman" pitchFamily="18" charset="0"/>
              </a:rPr>
              <a:t>Ti-6Al-4V</a:t>
            </a:r>
            <a:endParaRPr lang="en-US" dirty="0">
              <a:latin typeface="Times New Roman" pitchFamily="18" charset="0"/>
              <a:cs typeface="Times New Roman" pitchFamily="18" charset="0"/>
            </a:endParaRPr>
          </a:p>
          <a:p>
            <a:pPr marL="514350" indent="-514350" eaLnBrk="1" fontAlgn="auto" hangingPunct="1">
              <a:spcBef>
                <a:spcPts val="580"/>
              </a:spcBef>
              <a:spcAft>
                <a:spcPts val="0"/>
              </a:spcAft>
              <a:buFont typeface="+mj-lt"/>
              <a:buAutoNum type="arabicPeriod"/>
              <a:defRPr/>
            </a:pPr>
            <a:r>
              <a:rPr lang="en-US" dirty="0">
                <a:latin typeface="Times New Roman" pitchFamily="18" charset="0"/>
                <a:cs typeface="Times New Roman" pitchFamily="18" charset="0"/>
              </a:rPr>
              <a:t>Calcium Phosphate</a:t>
            </a:r>
          </a:p>
          <a:p>
            <a:pPr marL="514350" indent="-514350" eaLnBrk="1" fontAlgn="auto" hangingPunct="1">
              <a:spcBef>
                <a:spcPts val="580"/>
              </a:spcBef>
              <a:spcAft>
                <a:spcPts val="0"/>
              </a:spcAft>
              <a:buFont typeface="+mj-lt"/>
              <a:buAutoNum type="arabicPeriod"/>
              <a:defRPr/>
            </a:pPr>
            <a:r>
              <a:rPr lang="en-US" dirty="0">
                <a:latin typeface="Times New Roman" pitchFamily="18" charset="0"/>
                <a:cs typeface="Times New Roman" pitchFamily="18" charset="0"/>
              </a:rPr>
              <a:t>Strontium</a:t>
            </a:r>
          </a:p>
          <a:p>
            <a:pPr marL="514350" indent="-514350" eaLnBrk="1" fontAlgn="auto" hangingPunct="1">
              <a:spcBef>
                <a:spcPts val="580"/>
              </a:spcBef>
              <a:spcAft>
                <a:spcPts val="0"/>
              </a:spcAft>
              <a:buFont typeface="+mj-lt"/>
              <a:buAutoNum type="arabicPeriod"/>
              <a:defRPr/>
            </a:pPr>
            <a:r>
              <a:rPr lang="en-US" dirty="0">
                <a:latin typeface="Times New Roman" pitchFamily="18" charset="0"/>
                <a:cs typeface="Times New Roman" pitchFamily="18" charset="0"/>
              </a:rPr>
              <a:t>PLA</a:t>
            </a:r>
          </a:p>
        </p:txBody>
      </p:sp>
      <p:graphicFrame>
        <p:nvGraphicFramePr>
          <p:cNvPr id="4" name="Table 3"/>
          <p:cNvGraphicFramePr>
            <a:graphicFrameLocks noGrp="1"/>
          </p:cNvGraphicFramePr>
          <p:nvPr/>
        </p:nvGraphicFramePr>
        <p:xfrm>
          <a:off x="2905156" y="3786190"/>
          <a:ext cx="6096000" cy="2286012"/>
        </p:xfrm>
        <a:graphic>
          <a:graphicData uri="http://schemas.openxmlformats.org/drawingml/2006/table">
            <a:tbl>
              <a:tblPr firstRow="1" bandRow="1">
                <a:tableStyleId>{5C22544A-7EE6-4342-B048-85BDC9FD1C3A}</a:tableStyleId>
              </a:tblPr>
              <a:tblGrid>
                <a:gridCol w="1166778">
                  <a:extLst>
                    <a:ext uri="{9D8B030D-6E8A-4147-A177-3AD203B41FA5}">
                      <a16:colId xmlns:a16="http://schemas.microsoft.com/office/drawing/2014/main" xmlns="" val="20000"/>
                    </a:ext>
                  </a:extLst>
                </a:gridCol>
                <a:gridCol w="1857388">
                  <a:extLst>
                    <a:ext uri="{9D8B030D-6E8A-4147-A177-3AD203B41FA5}">
                      <a16:colId xmlns:a16="http://schemas.microsoft.com/office/drawing/2014/main" xmlns="" val="20001"/>
                    </a:ext>
                  </a:extLst>
                </a:gridCol>
                <a:gridCol w="1476428">
                  <a:extLst>
                    <a:ext uri="{9D8B030D-6E8A-4147-A177-3AD203B41FA5}">
                      <a16:colId xmlns:a16="http://schemas.microsoft.com/office/drawing/2014/main" xmlns="" val="20002"/>
                    </a:ext>
                  </a:extLst>
                </a:gridCol>
                <a:gridCol w="1595406">
                  <a:extLst>
                    <a:ext uri="{9D8B030D-6E8A-4147-A177-3AD203B41FA5}">
                      <a16:colId xmlns:a16="http://schemas.microsoft.com/office/drawing/2014/main" xmlns="" val="20003"/>
                    </a:ext>
                  </a:extLst>
                </a:gridCol>
              </a:tblGrid>
              <a:tr h="381002">
                <a:tc>
                  <a:txBody>
                    <a:bodyPr/>
                    <a:lstStyle/>
                    <a:p>
                      <a:pPr algn="ctr"/>
                      <a:r>
                        <a:rPr lang="en-US" dirty="0">
                          <a:latin typeface="Times New Roman" pitchFamily="18" charset="0"/>
                          <a:cs typeface="Times New Roman" pitchFamily="18" charset="0"/>
                        </a:rPr>
                        <a:t>S. No</a:t>
                      </a:r>
                      <a:endParaRPr lang="en-IN"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Material</a:t>
                      </a:r>
                      <a:endParaRPr lang="en-IN"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E (Mpa)</a:t>
                      </a:r>
                      <a:endParaRPr lang="en-IN" dirty="0">
                        <a:latin typeface="Times New Roman" pitchFamily="18" charset="0"/>
                        <a:cs typeface="Times New Roman" pitchFamily="18" charset="0"/>
                      </a:endParaRPr>
                    </a:p>
                  </a:txBody>
                  <a:tcPr/>
                </a:tc>
                <a:tc>
                  <a:txBody>
                    <a:bodyPr/>
                    <a:lstStyle/>
                    <a:p>
                      <a:pPr algn="ctr"/>
                      <a:r>
                        <a:rPr kumimoji="0" lang="en-US" sz="1800" b="1" kern="1200" dirty="0">
                          <a:solidFill>
                            <a:schemeClr val="lt1"/>
                          </a:solidFill>
                          <a:latin typeface="Times New Roman" pitchFamily="18" charset="0"/>
                          <a:ea typeface="+mn-ea"/>
                          <a:cs typeface="Times New Roman" pitchFamily="18" charset="0"/>
                        </a:rPr>
                        <a:t>(µ)</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381002">
                <a:tc>
                  <a:txBody>
                    <a:bodyPr/>
                    <a:lstStyle/>
                    <a:p>
                      <a:pPr algn="ctr"/>
                      <a:r>
                        <a:rPr lang="en-US" dirty="0"/>
                        <a:t>1</a:t>
                      </a:r>
                      <a:endParaRPr lang="en-IN" dirty="0"/>
                    </a:p>
                  </a:txBody>
                  <a:tcPr/>
                </a:tc>
                <a:tc>
                  <a:txBody>
                    <a:bodyPr/>
                    <a:lstStyle/>
                    <a:p>
                      <a:r>
                        <a:rPr lang="en-US" dirty="0">
                          <a:latin typeface="Times New Roman" pitchFamily="18" charset="0"/>
                          <a:cs typeface="Times New Roman" pitchFamily="18" charset="0"/>
                        </a:rPr>
                        <a:t>Steel 304</a:t>
                      </a:r>
                      <a:endParaRPr lang="en-IN" dirty="0">
                        <a:latin typeface="Times New Roman" pitchFamily="18" charset="0"/>
                        <a:cs typeface="Times New Roman" pitchFamily="18" charset="0"/>
                      </a:endParaRPr>
                    </a:p>
                  </a:txBody>
                  <a:tcPr/>
                </a:tc>
                <a:tc>
                  <a:txBody>
                    <a:bodyPr/>
                    <a:lstStyle/>
                    <a:p>
                      <a:pPr algn="ctr"/>
                      <a:r>
                        <a:rPr lang="en-US" dirty="0"/>
                        <a:t>193</a:t>
                      </a:r>
                      <a:endParaRPr lang="en-IN" dirty="0"/>
                    </a:p>
                  </a:txBody>
                  <a:tcPr/>
                </a:tc>
                <a:tc>
                  <a:txBody>
                    <a:bodyPr/>
                    <a:lstStyle/>
                    <a:p>
                      <a:pPr algn="ctr"/>
                      <a:r>
                        <a:rPr kumimoji="0" lang="en-US" sz="1800" b="0" kern="1200" dirty="0">
                          <a:solidFill>
                            <a:schemeClr val="dk1"/>
                          </a:solidFill>
                          <a:latin typeface="+mn-lt"/>
                          <a:ea typeface="+mn-ea"/>
                          <a:cs typeface="+mn-cs"/>
                        </a:rPr>
                        <a:t>0. 3</a:t>
                      </a:r>
                      <a:endParaRPr lang="en-IN" b="0" dirty="0"/>
                    </a:p>
                  </a:txBody>
                  <a:tcPr/>
                </a:tc>
                <a:extLst>
                  <a:ext uri="{0D108BD9-81ED-4DB2-BD59-A6C34878D82A}">
                    <a16:rowId xmlns:a16="http://schemas.microsoft.com/office/drawing/2014/main" xmlns="" val="10001"/>
                  </a:ext>
                </a:extLst>
              </a:tr>
              <a:tr h="381002">
                <a:tc>
                  <a:txBody>
                    <a:bodyPr/>
                    <a:lstStyle/>
                    <a:p>
                      <a:pPr algn="ctr"/>
                      <a:r>
                        <a:rPr lang="en-US" dirty="0"/>
                        <a:t>2</a:t>
                      </a:r>
                      <a:endParaRPr lang="en-IN" dirty="0"/>
                    </a:p>
                  </a:txBody>
                  <a:tcPr/>
                </a:tc>
                <a:tc>
                  <a:txBody>
                    <a:bodyPr/>
                    <a:lstStyle/>
                    <a:p>
                      <a:r>
                        <a:rPr lang="en-US" dirty="0" smtClean="0"/>
                        <a:t>Ti-6Al-4V</a:t>
                      </a:r>
                      <a:endParaRPr lang="en-IN" dirty="0"/>
                    </a:p>
                  </a:txBody>
                  <a:tcPr/>
                </a:tc>
                <a:tc>
                  <a:txBody>
                    <a:bodyPr/>
                    <a:lstStyle/>
                    <a:p>
                      <a:pPr algn="ctr"/>
                      <a:r>
                        <a:rPr lang="en-US" dirty="0"/>
                        <a:t>110</a:t>
                      </a:r>
                      <a:endParaRPr lang="en-IN" dirty="0"/>
                    </a:p>
                  </a:txBody>
                  <a:tcPr/>
                </a:tc>
                <a:tc>
                  <a:txBody>
                    <a:bodyPr/>
                    <a:lstStyle/>
                    <a:p>
                      <a:pPr algn="ctr"/>
                      <a:r>
                        <a:rPr kumimoji="0" lang="en-US" sz="1800" b="0" kern="1200" dirty="0">
                          <a:solidFill>
                            <a:schemeClr val="dk1"/>
                          </a:solidFill>
                          <a:latin typeface="+mn-lt"/>
                          <a:ea typeface="+mn-ea"/>
                          <a:cs typeface="+mn-cs"/>
                        </a:rPr>
                        <a:t>0. 3</a:t>
                      </a:r>
                      <a:endParaRPr lang="en-IN" b="0" dirty="0"/>
                    </a:p>
                  </a:txBody>
                  <a:tcPr/>
                </a:tc>
                <a:extLst>
                  <a:ext uri="{0D108BD9-81ED-4DB2-BD59-A6C34878D82A}">
                    <a16:rowId xmlns:a16="http://schemas.microsoft.com/office/drawing/2014/main" xmlns="" val="10002"/>
                  </a:ext>
                </a:extLst>
              </a:tr>
              <a:tr h="381002">
                <a:tc>
                  <a:txBody>
                    <a:bodyPr/>
                    <a:lstStyle/>
                    <a:p>
                      <a:pPr algn="ctr"/>
                      <a:r>
                        <a:rPr lang="en-US" dirty="0"/>
                        <a:t>3</a:t>
                      </a:r>
                      <a:endParaRPr lang="en-IN" dirty="0"/>
                    </a:p>
                  </a:txBody>
                  <a:tcPr/>
                </a:tc>
                <a:tc>
                  <a:txBody>
                    <a:bodyPr/>
                    <a:lstStyle/>
                    <a:p>
                      <a:r>
                        <a:rPr lang="en-US" dirty="0"/>
                        <a:t>Strontium</a:t>
                      </a:r>
                      <a:endParaRPr lang="en-IN" dirty="0"/>
                    </a:p>
                  </a:txBody>
                  <a:tcPr/>
                </a:tc>
                <a:tc>
                  <a:txBody>
                    <a:bodyPr/>
                    <a:lstStyle/>
                    <a:p>
                      <a:pPr algn="ctr"/>
                      <a:r>
                        <a:rPr lang="en-US" dirty="0"/>
                        <a:t>157</a:t>
                      </a:r>
                      <a:endParaRPr lang="en-IN" dirty="0"/>
                    </a:p>
                  </a:txBody>
                  <a:tcPr/>
                </a:tc>
                <a:tc>
                  <a:txBody>
                    <a:bodyPr/>
                    <a:lstStyle/>
                    <a:p>
                      <a:pPr algn="ctr"/>
                      <a:r>
                        <a:rPr lang="en-US" dirty="0"/>
                        <a:t>0. 28</a:t>
                      </a:r>
                      <a:endParaRPr lang="en-IN" dirty="0"/>
                    </a:p>
                  </a:txBody>
                  <a:tcPr/>
                </a:tc>
                <a:extLst>
                  <a:ext uri="{0D108BD9-81ED-4DB2-BD59-A6C34878D82A}">
                    <a16:rowId xmlns:a16="http://schemas.microsoft.com/office/drawing/2014/main" xmlns="" val="10003"/>
                  </a:ext>
                </a:extLst>
              </a:tr>
              <a:tr h="381002">
                <a:tc>
                  <a:txBody>
                    <a:bodyPr/>
                    <a:lstStyle/>
                    <a:p>
                      <a:pPr algn="ctr"/>
                      <a:r>
                        <a:rPr lang="en-US" dirty="0"/>
                        <a:t>4</a:t>
                      </a:r>
                      <a:endParaRPr lang="en-IN" dirty="0"/>
                    </a:p>
                  </a:txBody>
                  <a:tcPr/>
                </a:tc>
                <a:tc>
                  <a:txBody>
                    <a:bodyPr/>
                    <a:lstStyle/>
                    <a:p>
                      <a:r>
                        <a:rPr lang="en-US" dirty="0"/>
                        <a:t>Calcium Phosphate</a:t>
                      </a:r>
                      <a:endParaRPr lang="en-IN" dirty="0"/>
                    </a:p>
                  </a:txBody>
                  <a:tcPr/>
                </a:tc>
                <a:tc>
                  <a:txBody>
                    <a:bodyPr/>
                    <a:lstStyle/>
                    <a:p>
                      <a:pPr algn="ctr"/>
                      <a:r>
                        <a:rPr lang="en-US" dirty="0"/>
                        <a:t>105</a:t>
                      </a:r>
                      <a:endParaRPr lang="en-IN" dirty="0"/>
                    </a:p>
                  </a:txBody>
                  <a:tcPr/>
                </a:tc>
                <a:tc>
                  <a:txBody>
                    <a:bodyPr/>
                    <a:lstStyle/>
                    <a:p>
                      <a:pPr algn="ctr"/>
                      <a:r>
                        <a:rPr lang="en-US" dirty="0"/>
                        <a:t>0. 27</a:t>
                      </a:r>
                      <a:endParaRPr lang="en-IN" dirty="0"/>
                    </a:p>
                  </a:txBody>
                  <a:tcPr/>
                </a:tc>
                <a:extLst>
                  <a:ext uri="{0D108BD9-81ED-4DB2-BD59-A6C34878D82A}">
                    <a16:rowId xmlns:a16="http://schemas.microsoft.com/office/drawing/2014/main" xmlns="" val="10004"/>
                  </a:ext>
                </a:extLst>
              </a:tr>
              <a:tr h="381002">
                <a:tc>
                  <a:txBody>
                    <a:bodyPr/>
                    <a:lstStyle/>
                    <a:p>
                      <a:pPr algn="ctr"/>
                      <a:r>
                        <a:rPr lang="en-US" dirty="0"/>
                        <a:t>5</a:t>
                      </a:r>
                      <a:endParaRPr lang="en-IN" dirty="0"/>
                    </a:p>
                  </a:txBody>
                  <a:tcPr/>
                </a:tc>
                <a:tc>
                  <a:txBody>
                    <a:bodyPr/>
                    <a:lstStyle/>
                    <a:p>
                      <a:r>
                        <a:rPr lang="en-US" dirty="0"/>
                        <a:t>PLA</a:t>
                      </a:r>
                      <a:endParaRPr lang="en-IN" dirty="0"/>
                    </a:p>
                  </a:txBody>
                  <a:tcPr/>
                </a:tc>
                <a:tc>
                  <a:txBody>
                    <a:bodyPr/>
                    <a:lstStyle/>
                    <a:p>
                      <a:pPr algn="ctr"/>
                      <a:r>
                        <a:rPr lang="en-US" dirty="0"/>
                        <a:t>3100</a:t>
                      </a:r>
                      <a:endParaRPr lang="en-IN" dirty="0"/>
                    </a:p>
                  </a:txBody>
                  <a:tcPr/>
                </a:tc>
                <a:tc>
                  <a:txBody>
                    <a:bodyPr/>
                    <a:lstStyle/>
                    <a:p>
                      <a:pPr algn="ctr"/>
                      <a:r>
                        <a:rPr lang="en-US" dirty="0"/>
                        <a:t>0. 29</a:t>
                      </a:r>
                      <a:endParaRPr lang="en-IN" dirty="0"/>
                    </a:p>
                  </a:txBody>
                  <a:tcPr/>
                </a:tc>
                <a:extLst>
                  <a:ext uri="{0D108BD9-81ED-4DB2-BD59-A6C34878D82A}">
                    <a16:rowId xmlns:a16="http://schemas.microsoft.com/office/drawing/2014/main" xmlns="" val="10005"/>
                  </a:ext>
                </a:extLst>
              </a:tr>
            </a:tbl>
          </a:graphicData>
        </a:graphic>
      </p:graphicFrame>
      <p:sp>
        <p:nvSpPr>
          <p:cNvPr id="5" name="TextBox 4"/>
          <p:cNvSpPr txBox="1"/>
          <p:nvPr/>
        </p:nvSpPr>
        <p:spPr>
          <a:xfrm>
            <a:off x="3929058" y="6215082"/>
            <a:ext cx="321471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Material Properties Table</a:t>
            </a:r>
            <a:endParaRPr lang="en-IN"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60390"/>
            <a:ext cx="8329642" cy="939784"/>
          </a:xfrm>
        </p:spPr>
        <p:txBody>
          <a:bodyPr>
            <a:normAutofit fontScale="90000"/>
          </a:bodyPr>
          <a:lstStyle/>
          <a:p>
            <a:r>
              <a:rPr lang="en-US" sz="3600" b="1" u="sng" dirty="0">
                <a:solidFill>
                  <a:schemeClr val="tx1"/>
                </a:solidFill>
                <a:latin typeface="Times New Roman" pitchFamily="18" charset="0"/>
                <a:cs typeface="Times New Roman" pitchFamily="18" charset="0"/>
              </a:rPr>
              <a:t>7. Static Analysis</a:t>
            </a:r>
            <a:br>
              <a:rPr lang="en-US" sz="3600" b="1" u="sng" dirty="0">
                <a:solidFill>
                  <a:schemeClr val="tx1"/>
                </a:solidFill>
                <a:latin typeface="Times New Roman" pitchFamily="18" charset="0"/>
                <a:cs typeface="Times New Roman" pitchFamily="18" charset="0"/>
              </a:rPr>
            </a:br>
            <a:r>
              <a:rPr lang="en-US" sz="3100" dirty="0">
                <a:solidFill>
                  <a:schemeClr val="tx1"/>
                </a:solidFill>
                <a:latin typeface="Times New Roman" pitchFamily="18" charset="0"/>
                <a:cs typeface="Times New Roman" pitchFamily="18" charset="0"/>
              </a:rPr>
              <a:t>The following load conditions are consider during static analysis</a:t>
            </a:r>
            <a:endParaRPr lang="en-IN" sz="3100" dirty="0">
              <a:solidFill>
                <a:schemeClr val="tx1"/>
              </a:solidFill>
            </a:endParaRPr>
          </a:p>
        </p:txBody>
      </p:sp>
      <p:pic>
        <p:nvPicPr>
          <p:cNvPr id="4" name="Content Placeholder 3" descr="I:\ \MESH.PNG"/>
          <p:cNvPicPr>
            <a:picLocks noGrp="1"/>
          </p:cNvPicPr>
          <p:nvPr>
            <p:ph sz="quarter" idx="1"/>
          </p:nvPr>
        </p:nvPicPr>
        <p:blipFill>
          <a:blip r:embed="rId2" cstate="print"/>
          <a:srcRect/>
          <a:stretch>
            <a:fillRect/>
          </a:stretch>
        </p:blipFill>
        <p:spPr bwMode="auto">
          <a:xfrm>
            <a:off x="642910" y="1500174"/>
            <a:ext cx="3643338" cy="1857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00034" y="3500439"/>
            <a:ext cx="4786346" cy="369332"/>
          </a:xfrm>
          <a:prstGeom prst="rect">
            <a:avLst/>
          </a:prstGeom>
          <a:noFill/>
        </p:spPr>
        <p:txBody>
          <a:bodyPr wrap="square" rtlCol="0">
            <a:spAutoFit/>
          </a:bodyPr>
          <a:lstStyle/>
          <a:p>
            <a:r>
              <a:rPr lang="en-US" dirty="0">
                <a:latin typeface="Times New Roman" pitchFamily="18" charset="0"/>
                <a:cs typeface="Times New Roman" pitchFamily="18" charset="0"/>
              </a:rPr>
              <a:t>Fig. 11. Mesh Nodes: 20179, Elements: 11104</a:t>
            </a:r>
            <a:endParaRPr lang="en-IN" dirty="0">
              <a:latin typeface="Times New Roman" pitchFamily="18" charset="0"/>
              <a:cs typeface="Times New Roman" pitchFamily="18" charset="0"/>
            </a:endParaRPr>
          </a:p>
        </p:txBody>
      </p:sp>
      <p:pic>
        <p:nvPicPr>
          <p:cNvPr id="6" name="Picture 5" descr="I:\ \design\FEMOUR BONE\TENSILE\BO1.PNG"/>
          <p:cNvPicPr/>
          <p:nvPr/>
        </p:nvPicPr>
        <p:blipFill>
          <a:blip r:embed="rId3" cstate="print"/>
          <a:srcRect l="10714" b="230"/>
          <a:stretch>
            <a:fillRect/>
          </a:stretch>
        </p:blipFill>
        <p:spPr bwMode="auto">
          <a:xfrm>
            <a:off x="714348" y="4000504"/>
            <a:ext cx="3571900" cy="178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571472" y="6000768"/>
            <a:ext cx="3857652"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13. Compressive Load 390N</a:t>
            </a:r>
            <a:endParaRPr lang="en-IN" dirty="0">
              <a:latin typeface="Times New Roman" pitchFamily="18" charset="0"/>
              <a:cs typeface="Times New Roman" pitchFamily="18" charset="0"/>
            </a:endParaRPr>
          </a:p>
        </p:txBody>
      </p:sp>
      <p:pic>
        <p:nvPicPr>
          <p:cNvPr id="11" name="Picture 10" descr="I:\ \design\FEMOUR BONE\POINT LOADING\BO.PNG"/>
          <p:cNvPicPr/>
          <p:nvPr/>
        </p:nvPicPr>
        <p:blipFill>
          <a:blip r:embed="rId4" cstate="print"/>
          <a:srcRect l="9434"/>
          <a:stretch>
            <a:fillRect/>
          </a:stretch>
        </p:blipFill>
        <p:spPr bwMode="auto">
          <a:xfrm>
            <a:off x="5286380" y="1428736"/>
            <a:ext cx="3429024" cy="1857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5214942" y="3429000"/>
            <a:ext cx="3429024"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12. Point Load 390N</a:t>
            </a:r>
            <a:endParaRPr lang="en-IN" dirty="0">
              <a:latin typeface="Times New Roman" pitchFamily="18" charset="0"/>
              <a:cs typeface="Times New Roman" pitchFamily="18" charset="0"/>
            </a:endParaRPr>
          </a:p>
        </p:txBody>
      </p:sp>
      <p:pic>
        <p:nvPicPr>
          <p:cNvPr id="9" name="Picture 8" descr="I:\ \design\FEMOUR BONE\SHEAR LOADING\BO.PNG"/>
          <p:cNvPicPr/>
          <p:nvPr/>
        </p:nvPicPr>
        <p:blipFill>
          <a:blip r:embed="rId5" cstate="print"/>
          <a:srcRect l="11570"/>
          <a:stretch>
            <a:fillRect/>
          </a:stretch>
        </p:blipFill>
        <p:spPr bwMode="auto">
          <a:xfrm>
            <a:off x="5286380" y="4000504"/>
            <a:ext cx="3418960" cy="1857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5643570" y="6000768"/>
            <a:ext cx="2786082" cy="369332"/>
          </a:xfrm>
          <a:prstGeom prst="rect">
            <a:avLst/>
          </a:prstGeom>
          <a:noFill/>
        </p:spPr>
        <p:txBody>
          <a:bodyPr wrap="square" rtlCol="0">
            <a:spAutoFit/>
          </a:bodyPr>
          <a:lstStyle/>
          <a:p>
            <a:r>
              <a:rPr lang="en-US" dirty="0">
                <a:latin typeface="Times New Roman" pitchFamily="18" charset="0"/>
                <a:cs typeface="Times New Roman" pitchFamily="18" charset="0"/>
              </a:rPr>
              <a:t> Fig. 14. Shear Load 390N</a:t>
            </a:r>
            <a:endParaRPr lang="en-IN"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74638"/>
            <a:ext cx="8258204" cy="994122"/>
          </a:xfrm>
        </p:spPr>
        <p:txBody>
          <a:bodyPr>
            <a:normAutofit fontScale="90000"/>
          </a:bodyPr>
          <a:lstStyle/>
          <a:p>
            <a:r>
              <a:rPr lang="en-US" sz="3600" b="1" u="sng" dirty="0">
                <a:solidFill>
                  <a:schemeClr val="tx1"/>
                </a:solidFill>
                <a:latin typeface="Times New Roman" pitchFamily="18" charset="0"/>
                <a:cs typeface="Times New Roman" pitchFamily="18" charset="0"/>
              </a:rPr>
              <a:t>Compressive Load</a:t>
            </a:r>
            <a:br>
              <a:rPr lang="en-US" sz="3600" b="1" u="sng" dirty="0">
                <a:solidFill>
                  <a:schemeClr val="tx1"/>
                </a:solidFill>
                <a:latin typeface="Times New Roman" pitchFamily="18" charset="0"/>
                <a:cs typeface="Times New Roman" pitchFamily="18" charset="0"/>
              </a:rPr>
            </a:br>
            <a:r>
              <a:rPr lang="en-US" sz="3100" dirty="0">
                <a:solidFill>
                  <a:schemeClr val="tx1"/>
                </a:solidFill>
                <a:latin typeface="Times New Roman" pitchFamily="18" charset="0"/>
                <a:cs typeface="Times New Roman" pitchFamily="18" charset="0"/>
              </a:rPr>
              <a:t>Compression load applying on </a:t>
            </a:r>
            <a:r>
              <a:rPr lang="en-US" sz="3100" dirty="0" smtClean="0">
                <a:solidFill>
                  <a:schemeClr val="tx1"/>
                </a:solidFill>
                <a:latin typeface="Times New Roman" pitchFamily="18" charset="0"/>
                <a:cs typeface="Times New Roman" pitchFamily="18" charset="0"/>
              </a:rPr>
              <a:t>Ti-6Al-4V</a:t>
            </a:r>
            <a:r>
              <a:rPr lang="en-US" sz="3100" dirty="0" smtClean="0">
                <a:latin typeface="Times New Roman" pitchFamily="18" charset="0"/>
                <a:cs typeface="Times New Roman" pitchFamily="18" charset="0"/>
              </a:rPr>
              <a:t> </a:t>
            </a:r>
            <a:endParaRPr lang="en-IN" sz="3100" dirty="0">
              <a:latin typeface="Times New Roman" pitchFamily="18" charset="0"/>
              <a:cs typeface="Times New Roman" pitchFamily="18" charset="0"/>
            </a:endParaRPr>
          </a:p>
        </p:txBody>
      </p:sp>
      <p:sp>
        <p:nvSpPr>
          <p:cNvPr id="17" name="TextBox 16"/>
          <p:cNvSpPr txBox="1"/>
          <p:nvPr/>
        </p:nvSpPr>
        <p:spPr>
          <a:xfrm>
            <a:off x="5357818" y="6215083"/>
            <a:ext cx="2428892" cy="646331"/>
          </a:xfrm>
          <a:prstGeom prst="rect">
            <a:avLst/>
          </a:prstGeom>
          <a:noFill/>
        </p:spPr>
        <p:txBody>
          <a:bodyPr wrap="square" rtlCol="0">
            <a:spAutoFit/>
          </a:bodyPr>
          <a:lstStyle/>
          <a:p>
            <a:pPr algn="ctr"/>
            <a:r>
              <a:rPr lang="en-US" dirty="0"/>
              <a:t> </a:t>
            </a:r>
            <a:r>
              <a:rPr lang="en-US" dirty="0">
                <a:latin typeface="Times New Roman" pitchFamily="18" charset="0"/>
                <a:cs typeface="Times New Roman" pitchFamily="18" charset="0"/>
              </a:rPr>
              <a:t>Fig. 18. Shear Stress</a:t>
            </a:r>
            <a:endParaRPr lang="en-IN" dirty="0">
              <a:latin typeface="Times New Roman" pitchFamily="18" charset="0"/>
              <a:cs typeface="Times New Roman" pitchFamily="18" charset="0"/>
            </a:endParaRPr>
          </a:p>
          <a:p>
            <a:endParaRPr lang="en-IN" dirty="0"/>
          </a:p>
        </p:txBody>
      </p:sp>
      <p:sp>
        <p:nvSpPr>
          <p:cNvPr id="18" name="TextBox 17"/>
          <p:cNvSpPr txBox="1"/>
          <p:nvPr/>
        </p:nvSpPr>
        <p:spPr>
          <a:xfrm>
            <a:off x="5286380" y="3643314"/>
            <a:ext cx="250033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16. Strain</a:t>
            </a:r>
            <a:endParaRPr lang="en-IN" dirty="0">
              <a:latin typeface="Times New Roman" pitchFamily="18" charset="0"/>
              <a:cs typeface="Times New Roman" pitchFamily="18" charset="0"/>
            </a:endParaRPr>
          </a:p>
        </p:txBody>
      </p:sp>
      <p:sp>
        <p:nvSpPr>
          <p:cNvPr id="20" name="TextBox 19"/>
          <p:cNvSpPr txBox="1"/>
          <p:nvPr/>
        </p:nvSpPr>
        <p:spPr>
          <a:xfrm>
            <a:off x="571472" y="6274378"/>
            <a:ext cx="3857652"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17. Total Deformation</a:t>
            </a:r>
            <a:endParaRPr lang="en-IN" dirty="0">
              <a:latin typeface="Times New Roman" pitchFamily="18" charset="0"/>
              <a:cs typeface="Times New Roman" pitchFamily="18" charset="0"/>
            </a:endParaRPr>
          </a:p>
        </p:txBody>
      </p:sp>
      <p:sp>
        <p:nvSpPr>
          <p:cNvPr id="21" name="TextBox 20"/>
          <p:cNvSpPr txBox="1"/>
          <p:nvPr/>
        </p:nvSpPr>
        <p:spPr>
          <a:xfrm>
            <a:off x="714348" y="3714752"/>
            <a:ext cx="3143272"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15. Von-misses stress</a:t>
            </a:r>
            <a:endParaRPr lang="en-IN" dirty="0">
              <a:latin typeface="Times New Roman" pitchFamily="18" charset="0"/>
              <a:cs typeface="Times New Roman" pitchFamily="18" charset="0"/>
            </a:endParaRPr>
          </a:p>
        </p:txBody>
      </p:sp>
      <p:pic>
        <p:nvPicPr>
          <p:cNvPr id="19" name="Content Placeholder 18" descr="Screenshot (19).png"/>
          <p:cNvPicPr>
            <a:picLocks noGrp="1" noChangeAspect="1"/>
          </p:cNvPicPr>
          <p:nvPr>
            <p:ph sz="quarter" idx="1"/>
          </p:nvPr>
        </p:nvPicPr>
        <p:blipFill>
          <a:blip r:embed="rId2" cstate="print"/>
          <a:srcRect l="23077" t="19556" b="23640"/>
          <a:stretch>
            <a:fillRect/>
          </a:stretch>
        </p:blipFill>
        <p:spPr>
          <a:xfrm>
            <a:off x="214282" y="1785926"/>
            <a:ext cx="4299510" cy="1785950"/>
          </a:xfrm>
        </p:spPr>
      </p:pic>
      <p:pic>
        <p:nvPicPr>
          <p:cNvPr id="22" name="Picture 21" descr="Screenshot (20).png"/>
          <p:cNvPicPr>
            <a:picLocks noChangeAspect="1"/>
          </p:cNvPicPr>
          <p:nvPr/>
        </p:nvPicPr>
        <p:blipFill>
          <a:blip r:embed="rId3" cstate="print"/>
          <a:srcRect l="24562" t="18713" b="25146"/>
          <a:stretch>
            <a:fillRect/>
          </a:stretch>
        </p:blipFill>
        <p:spPr>
          <a:xfrm>
            <a:off x="4572000" y="4357694"/>
            <a:ext cx="4437047" cy="1857388"/>
          </a:xfrm>
          <a:prstGeom prst="rect">
            <a:avLst/>
          </a:prstGeom>
        </p:spPr>
      </p:pic>
      <p:pic>
        <p:nvPicPr>
          <p:cNvPr id="23" name="Picture 22" descr="Screenshot (17).png"/>
          <p:cNvPicPr>
            <a:picLocks noChangeAspect="1"/>
          </p:cNvPicPr>
          <p:nvPr/>
        </p:nvPicPr>
        <p:blipFill>
          <a:blip r:embed="rId4" cstate="print"/>
          <a:srcRect l="24219" t="19444" b="23611"/>
          <a:stretch>
            <a:fillRect/>
          </a:stretch>
        </p:blipFill>
        <p:spPr>
          <a:xfrm>
            <a:off x="142844" y="4357694"/>
            <a:ext cx="4214842" cy="1781539"/>
          </a:xfrm>
          <a:prstGeom prst="rect">
            <a:avLst/>
          </a:prstGeom>
        </p:spPr>
      </p:pic>
      <p:pic>
        <p:nvPicPr>
          <p:cNvPr id="24" name="Picture 23" descr="Screenshot (18).png"/>
          <p:cNvPicPr>
            <a:picLocks noChangeAspect="1"/>
          </p:cNvPicPr>
          <p:nvPr/>
        </p:nvPicPr>
        <p:blipFill>
          <a:blip r:embed="rId5" cstate="print"/>
          <a:srcRect l="24219" t="19444" b="23611"/>
          <a:stretch>
            <a:fillRect/>
          </a:stretch>
        </p:blipFill>
        <p:spPr>
          <a:xfrm>
            <a:off x="4714876" y="1785926"/>
            <a:ext cx="4143404" cy="17513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20" y="274638"/>
            <a:ext cx="8401080" cy="1143000"/>
          </a:xfrm>
        </p:spPr>
        <p:txBody>
          <a:bodyPr>
            <a:normAutofit fontScale="90000"/>
          </a:bodyPr>
          <a:lstStyle/>
          <a:p>
            <a:r>
              <a:rPr lang="en-US" sz="3600" b="1" u="sng" dirty="0">
                <a:solidFill>
                  <a:schemeClr val="tx1"/>
                </a:solidFill>
                <a:latin typeface="Times New Roman" pitchFamily="18" charset="0"/>
                <a:cs typeface="Times New Roman" pitchFamily="18" charset="0"/>
              </a:rPr>
              <a:t>Point Load</a:t>
            </a:r>
            <a:br>
              <a:rPr lang="en-US" sz="3600" b="1" u="sng" dirty="0">
                <a:solidFill>
                  <a:schemeClr val="tx1"/>
                </a:solidFill>
                <a:latin typeface="Times New Roman" pitchFamily="18" charset="0"/>
                <a:cs typeface="Times New Roman" pitchFamily="18" charset="0"/>
              </a:rPr>
            </a:br>
            <a:r>
              <a:rPr lang="en-US" sz="3600" b="1" dirty="0">
                <a:solidFill>
                  <a:schemeClr val="tx1"/>
                </a:solidFill>
                <a:latin typeface="Times New Roman" pitchFamily="18" charset="0"/>
                <a:cs typeface="Times New Roman" pitchFamily="18" charset="0"/>
              </a:rPr>
              <a:t> </a:t>
            </a:r>
            <a:r>
              <a:rPr lang="en-US" sz="3100" dirty="0">
                <a:solidFill>
                  <a:schemeClr val="tx1"/>
                </a:solidFill>
                <a:latin typeface="Times New Roman" pitchFamily="18" charset="0"/>
                <a:cs typeface="Times New Roman" pitchFamily="18" charset="0"/>
              </a:rPr>
              <a:t>Point load applying on </a:t>
            </a:r>
            <a:r>
              <a:rPr lang="en-US" sz="3100" dirty="0" smtClean="0">
                <a:solidFill>
                  <a:schemeClr val="tx1"/>
                </a:solidFill>
                <a:latin typeface="Times New Roman" pitchFamily="18" charset="0"/>
                <a:cs typeface="Times New Roman" pitchFamily="18" charset="0"/>
              </a:rPr>
              <a:t>Ti-6Al-4V</a:t>
            </a:r>
            <a:r>
              <a:rPr lang="en-US" sz="3100" u="sng" dirty="0" smtClean="0">
                <a:latin typeface="Times New Roman" pitchFamily="18" charset="0"/>
                <a:cs typeface="Times New Roman" pitchFamily="18" charset="0"/>
              </a:rPr>
              <a:t> </a:t>
            </a:r>
            <a:endParaRPr lang="en-IN" sz="3100" u="sng" dirty="0">
              <a:latin typeface="Times New Roman" pitchFamily="18" charset="0"/>
              <a:cs typeface="Times New Roman" pitchFamily="18" charset="0"/>
            </a:endParaRPr>
          </a:p>
        </p:txBody>
      </p:sp>
      <p:sp>
        <p:nvSpPr>
          <p:cNvPr id="10" name="TextBox 9"/>
          <p:cNvSpPr txBox="1"/>
          <p:nvPr/>
        </p:nvSpPr>
        <p:spPr>
          <a:xfrm>
            <a:off x="714348" y="3714752"/>
            <a:ext cx="3143272"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19. Von-misses stress</a:t>
            </a:r>
            <a:endParaRPr lang="en-IN" dirty="0">
              <a:latin typeface="Times New Roman" pitchFamily="18" charset="0"/>
              <a:cs typeface="Times New Roman" pitchFamily="18" charset="0"/>
            </a:endParaRPr>
          </a:p>
        </p:txBody>
      </p:sp>
      <p:sp>
        <p:nvSpPr>
          <p:cNvPr id="11" name="TextBox 10"/>
          <p:cNvSpPr txBox="1"/>
          <p:nvPr/>
        </p:nvSpPr>
        <p:spPr>
          <a:xfrm>
            <a:off x="571472" y="6202940"/>
            <a:ext cx="3429024"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21. Total Deformation</a:t>
            </a:r>
            <a:endParaRPr lang="en-IN" dirty="0">
              <a:latin typeface="Times New Roman" pitchFamily="18" charset="0"/>
              <a:cs typeface="Times New Roman" pitchFamily="18" charset="0"/>
            </a:endParaRPr>
          </a:p>
        </p:txBody>
      </p:sp>
      <p:sp>
        <p:nvSpPr>
          <p:cNvPr id="12" name="TextBox 11"/>
          <p:cNvSpPr txBox="1"/>
          <p:nvPr/>
        </p:nvSpPr>
        <p:spPr>
          <a:xfrm>
            <a:off x="5286380" y="3643314"/>
            <a:ext cx="250033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20. Strain</a:t>
            </a:r>
            <a:endParaRPr lang="en-IN" dirty="0">
              <a:latin typeface="Times New Roman" pitchFamily="18" charset="0"/>
              <a:cs typeface="Times New Roman" pitchFamily="18" charset="0"/>
            </a:endParaRPr>
          </a:p>
        </p:txBody>
      </p:sp>
      <p:sp>
        <p:nvSpPr>
          <p:cNvPr id="13" name="TextBox 12"/>
          <p:cNvSpPr txBox="1"/>
          <p:nvPr/>
        </p:nvSpPr>
        <p:spPr>
          <a:xfrm>
            <a:off x="5357818" y="6143644"/>
            <a:ext cx="2428892" cy="646331"/>
          </a:xfrm>
          <a:prstGeom prst="rect">
            <a:avLst/>
          </a:prstGeom>
          <a:noFill/>
        </p:spPr>
        <p:txBody>
          <a:bodyPr wrap="square" rtlCol="0">
            <a:spAutoFit/>
          </a:bodyPr>
          <a:lstStyle/>
          <a:p>
            <a:pPr algn="ctr"/>
            <a:r>
              <a:rPr lang="en-US" dirty="0"/>
              <a:t> </a:t>
            </a:r>
            <a:r>
              <a:rPr lang="en-US" dirty="0">
                <a:latin typeface="Times New Roman" pitchFamily="18" charset="0"/>
                <a:cs typeface="Times New Roman" pitchFamily="18" charset="0"/>
              </a:rPr>
              <a:t>Fig. 22. Shear Stress</a:t>
            </a:r>
            <a:endParaRPr lang="en-IN" dirty="0">
              <a:latin typeface="Times New Roman" pitchFamily="18" charset="0"/>
              <a:cs typeface="Times New Roman" pitchFamily="18" charset="0"/>
            </a:endParaRPr>
          </a:p>
          <a:p>
            <a:endParaRPr lang="en-IN" dirty="0"/>
          </a:p>
        </p:txBody>
      </p:sp>
      <p:pic>
        <p:nvPicPr>
          <p:cNvPr id="14" name="Picture 13" descr="Screenshot (37).png"/>
          <p:cNvPicPr>
            <a:picLocks noChangeAspect="1"/>
          </p:cNvPicPr>
          <p:nvPr/>
        </p:nvPicPr>
        <p:blipFill>
          <a:blip r:embed="rId2" cstate="print"/>
          <a:srcRect l="24218" t="19444" b="25000"/>
          <a:stretch>
            <a:fillRect/>
          </a:stretch>
        </p:blipFill>
        <p:spPr>
          <a:xfrm>
            <a:off x="214282" y="4214817"/>
            <a:ext cx="4157676" cy="1714513"/>
          </a:xfrm>
          <a:prstGeom prst="rect">
            <a:avLst/>
          </a:prstGeom>
        </p:spPr>
      </p:pic>
      <p:pic>
        <p:nvPicPr>
          <p:cNvPr id="15" name="Picture 14" descr="Screenshot (38).png"/>
          <p:cNvPicPr>
            <a:picLocks noChangeAspect="1"/>
          </p:cNvPicPr>
          <p:nvPr/>
        </p:nvPicPr>
        <p:blipFill>
          <a:blip r:embed="rId3" cstate="print"/>
          <a:srcRect l="24219" t="19444" b="25000"/>
          <a:stretch>
            <a:fillRect/>
          </a:stretch>
        </p:blipFill>
        <p:spPr>
          <a:xfrm>
            <a:off x="4500562" y="1857364"/>
            <a:ext cx="4357718" cy="1797005"/>
          </a:xfrm>
          <a:prstGeom prst="rect">
            <a:avLst/>
          </a:prstGeom>
        </p:spPr>
      </p:pic>
      <p:pic>
        <p:nvPicPr>
          <p:cNvPr id="16" name="Picture 15" descr="Screenshot (39).png"/>
          <p:cNvPicPr>
            <a:picLocks noChangeAspect="1"/>
          </p:cNvPicPr>
          <p:nvPr/>
        </p:nvPicPr>
        <p:blipFill>
          <a:blip r:embed="rId4" cstate="print"/>
          <a:srcRect l="24219" t="19445" b="23611"/>
          <a:stretch>
            <a:fillRect/>
          </a:stretch>
        </p:blipFill>
        <p:spPr>
          <a:xfrm>
            <a:off x="214281" y="1857364"/>
            <a:ext cx="4056293" cy="1714512"/>
          </a:xfrm>
          <a:prstGeom prst="rect">
            <a:avLst/>
          </a:prstGeom>
        </p:spPr>
      </p:pic>
      <p:pic>
        <p:nvPicPr>
          <p:cNvPr id="18" name="Picture 17" descr="Screenshot (40).png"/>
          <p:cNvPicPr>
            <a:picLocks noChangeAspect="1"/>
          </p:cNvPicPr>
          <p:nvPr/>
        </p:nvPicPr>
        <p:blipFill>
          <a:blip r:embed="rId5" cstate="print"/>
          <a:srcRect l="23437" t="18055" b="25000"/>
          <a:stretch>
            <a:fillRect/>
          </a:stretch>
        </p:blipFill>
        <p:spPr>
          <a:xfrm>
            <a:off x="4500562" y="4143380"/>
            <a:ext cx="4357718" cy="18231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57158" y="274638"/>
            <a:ext cx="8501122" cy="1143000"/>
          </a:xfrm>
        </p:spPr>
        <p:txBody>
          <a:bodyPr>
            <a:normAutofit fontScale="90000"/>
          </a:bodyPr>
          <a:lstStyle/>
          <a:p>
            <a:r>
              <a:rPr lang="en-US" sz="3600" b="1" u="sng" dirty="0">
                <a:solidFill>
                  <a:schemeClr val="tx1"/>
                </a:solidFill>
                <a:latin typeface="Times New Roman" pitchFamily="18" charset="0"/>
                <a:cs typeface="Times New Roman" pitchFamily="18" charset="0"/>
              </a:rPr>
              <a:t>Shear Load</a:t>
            </a:r>
            <a:br>
              <a:rPr lang="en-US" sz="3600" b="1" u="sng" dirty="0">
                <a:solidFill>
                  <a:schemeClr val="tx1"/>
                </a:solidFill>
                <a:latin typeface="Times New Roman" pitchFamily="18" charset="0"/>
                <a:cs typeface="Times New Roman" pitchFamily="18" charset="0"/>
              </a:rPr>
            </a:br>
            <a:r>
              <a:rPr lang="en-US" sz="3600" b="1" dirty="0">
                <a:solidFill>
                  <a:schemeClr val="tx1"/>
                </a:solidFill>
                <a:latin typeface="Times New Roman" pitchFamily="18" charset="0"/>
                <a:cs typeface="Times New Roman" pitchFamily="18" charset="0"/>
              </a:rPr>
              <a:t> </a:t>
            </a:r>
            <a:r>
              <a:rPr lang="en-US" sz="3100" dirty="0">
                <a:solidFill>
                  <a:schemeClr val="tx1"/>
                </a:solidFill>
                <a:latin typeface="Times New Roman" pitchFamily="18" charset="0"/>
                <a:cs typeface="Times New Roman" pitchFamily="18" charset="0"/>
              </a:rPr>
              <a:t>Shear load applying on </a:t>
            </a:r>
            <a:r>
              <a:rPr lang="en-US" sz="3100" dirty="0" smtClean="0">
                <a:solidFill>
                  <a:schemeClr val="tx1"/>
                </a:solidFill>
                <a:latin typeface="Times New Roman" pitchFamily="18" charset="0"/>
                <a:cs typeface="Times New Roman" pitchFamily="18" charset="0"/>
              </a:rPr>
              <a:t>Ti-6Al-4V</a:t>
            </a:r>
            <a:r>
              <a:rPr lang="en-US" sz="3100" u="sng" dirty="0" smtClean="0">
                <a:latin typeface="Times New Roman" pitchFamily="18" charset="0"/>
                <a:cs typeface="Times New Roman" pitchFamily="18" charset="0"/>
              </a:rPr>
              <a:t> </a:t>
            </a:r>
            <a:endParaRPr lang="en-IN" sz="3100" u="sng" dirty="0">
              <a:latin typeface="Times New Roman" pitchFamily="18" charset="0"/>
              <a:cs typeface="Times New Roman" pitchFamily="18" charset="0"/>
            </a:endParaRPr>
          </a:p>
        </p:txBody>
      </p:sp>
      <p:sp>
        <p:nvSpPr>
          <p:cNvPr id="9" name="TextBox 8"/>
          <p:cNvSpPr txBox="1"/>
          <p:nvPr/>
        </p:nvSpPr>
        <p:spPr>
          <a:xfrm>
            <a:off x="714348" y="3714752"/>
            <a:ext cx="3143272"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23. Von-misses stress</a:t>
            </a:r>
            <a:endParaRPr lang="en-IN" dirty="0">
              <a:latin typeface="Times New Roman" pitchFamily="18" charset="0"/>
              <a:cs typeface="Times New Roman" pitchFamily="18" charset="0"/>
            </a:endParaRPr>
          </a:p>
        </p:txBody>
      </p:sp>
      <p:sp>
        <p:nvSpPr>
          <p:cNvPr id="10" name="TextBox 9"/>
          <p:cNvSpPr txBox="1"/>
          <p:nvPr/>
        </p:nvSpPr>
        <p:spPr>
          <a:xfrm>
            <a:off x="5286380" y="3643314"/>
            <a:ext cx="250033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24. Strain</a:t>
            </a:r>
            <a:endParaRPr lang="en-IN" dirty="0">
              <a:latin typeface="Times New Roman" pitchFamily="18" charset="0"/>
              <a:cs typeface="Times New Roman" pitchFamily="18" charset="0"/>
            </a:endParaRPr>
          </a:p>
        </p:txBody>
      </p:sp>
      <p:sp>
        <p:nvSpPr>
          <p:cNvPr id="11" name="TextBox 10"/>
          <p:cNvSpPr txBox="1"/>
          <p:nvPr/>
        </p:nvSpPr>
        <p:spPr>
          <a:xfrm>
            <a:off x="1214414" y="6202940"/>
            <a:ext cx="2714644"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25. Total Deformation</a:t>
            </a:r>
            <a:endParaRPr lang="en-IN" dirty="0">
              <a:latin typeface="Times New Roman" pitchFamily="18" charset="0"/>
              <a:cs typeface="Times New Roman" pitchFamily="18" charset="0"/>
            </a:endParaRPr>
          </a:p>
        </p:txBody>
      </p:sp>
      <p:sp>
        <p:nvSpPr>
          <p:cNvPr id="14" name="TextBox 13"/>
          <p:cNvSpPr txBox="1"/>
          <p:nvPr/>
        </p:nvSpPr>
        <p:spPr>
          <a:xfrm>
            <a:off x="5786446" y="6286520"/>
            <a:ext cx="2214578"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26. Shear Stress</a:t>
            </a:r>
            <a:endParaRPr lang="en-IN" dirty="0">
              <a:latin typeface="Times New Roman" pitchFamily="18" charset="0"/>
              <a:cs typeface="Times New Roman" pitchFamily="18" charset="0"/>
            </a:endParaRPr>
          </a:p>
        </p:txBody>
      </p:sp>
      <p:pic>
        <p:nvPicPr>
          <p:cNvPr id="12" name="Picture 11" descr="Screenshot (65).png"/>
          <p:cNvPicPr>
            <a:picLocks noChangeAspect="1"/>
          </p:cNvPicPr>
          <p:nvPr/>
        </p:nvPicPr>
        <p:blipFill>
          <a:blip r:embed="rId2" cstate="print"/>
          <a:srcRect l="23438" t="19445" b="23611"/>
          <a:stretch>
            <a:fillRect/>
          </a:stretch>
        </p:blipFill>
        <p:spPr>
          <a:xfrm>
            <a:off x="285720" y="4214818"/>
            <a:ext cx="4286280" cy="1793256"/>
          </a:xfrm>
          <a:prstGeom prst="rect">
            <a:avLst/>
          </a:prstGeom>
        </p:spPr>
      </p:pic>
      <p:pic>
        <p:nvPicPr>
          <p:cNvPr id="13" name="Picture 12" descr="Screenshot (66).png"/>
          <p:cNvPicPr>
            <a:picLocks noChangeAspect="1"/>
          </p:cNvPicPr>
          <p:nvPr/>
        </p:nvPicPr>
        <p:blipFill>
          <a:blip r:embed="rId3" cstate="print"/>
          <a:srcRect l="24219" t="19444" b="23611"/>
          <a:stretch>
            <a:fillRect/>
          </a:stretch>
        </p:blipFill>
        <p:spPr>
          <a:xfrm>
            <a:off x="4643437" y="1857364"/>
            <a:ext cx="4056265" cy="1714512"/>
          </a:xfrm>
          <a:prstGeom prst="rect">
            <a:avLst/>
          </a:prstGeom>
        </p:spPr>
      </p:pic>
      <p:pic>
        <p:nvPicPr>
          <p:cNvPr id="15" name="Picture 14" descr="Screenshot (67).png"/>
          <p:cNvPicPr>
            <a:picLocks noChangeAspect="1"/>
          </p:cNvPicPr>
          <p:nvPr/>
        </p:nvPicPr>
        <p:blipFill>
          <a:blip r:embed="rId4" cstate="print"/>
          <a:srcRect l="24148" t="19697" b="25758"/>
          <a:stretch>
            <a:fillRect/>
          </a:stretch>
        </p:blipFill>
        <p:spPr>
          <a:xfrm>
            <a:off x="357158" y="1857364"/>
            <a:ext cx="3857652" cy="1560407"/>
          </a:xfrm>
          <a:prstGeom prst="rect">
            <a:avLst/>
          </a:prstGeom>
        </p:spPr>
      </p:pic>
      <p:pic>
        <p:nvPicPr>
          <p:cNvPr id="17" name="Picture 16" descr="Screenshot (68).png"/>
          <p:cNvPicPr>
            <a:picLocks noChangeAspect="1"/>
          </p:cNvPicPr>
          <p:nvPr/>
        </p:nvPicPr>
        <p:blipFill>
          <a:blip r:embed="rId5" cstate="print"/>
          <a:srcRect l="24219" t="19444" b="23611"/>
          <a:stretch>
            <a:fillRect/>
          </a:stretch>
        </p:blipFill>
        <p:spPr>
          <a:xfrm>
            <a:off x="4929190" y="4214819"/>
            <a:ext cx="3887254" cy="1643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z="3600" b="1" u="sng" dirty="0">
                <a:solidFill>
                  <a:schemeClr val="tx1"/>
                </a:solidFill>
                <a:latin typeface="Times New Roman" pitchFamily="18" charset="0"/>
                <a:cs typeface="Times New Roman" pitchFamily="18" charset="0"/>
              </a:rPr>
              <a:t>CONTENTS</a:t>
            </a:r>
            <a:endParaRPr lang="en-IN" sz="3600" b="1" u="sng" dirty="0">
              <a:solidFill>
                <a:schemeClr val="tx1"/>
              </a:solidFill>
              <a:latin typeface="Times New Roman" pitchFamily="18" charset="0"/>
              <a:cs typeface="Times New Roman" pitchFamily="18" charset="0"/>
            </a:endParaRPr>
          </a:p>
        </p:txBody>
      </p:sp>
      <p:sp>
        <p:nvSpPr>
          <p:cNvPr id="7171" name="Content Placeholder 2"/>
          <p:cNvSpPr>
            <a:spLocks noGrp="1"/>
          </p:cNvSpPr>
          <p:nvPr>
            <p:ph sz="quarter" idx="1"/>
          </p:nvPr>
        </p:nvSpPr>
        <p:spPr>
          <a:xfrm>
            <a:off x="457200" y="1600200"/>
            <a:ext cx="7696200" cy="4997152"/>
          </a:xfrm>
        </p:spPr>
        <p:txBody>
          <a:bodyPr/>
          <a:lstStyle/>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Abstract</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Introduction</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Literature Review</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Problem Identification</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Objective of the Project</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Methodology</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Static Analysis</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Result</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Conclusion</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Future Scope</a:t>
            </a:r>
          </a:p>
          <a:p>
            <a:pPr marL="514350" indent="-514350" eaLnBrk="1" hangingPunct="1">
              <a:buFont typeface="Wingdings 2" pitchFamily="18" charset="2"/>
              <a:buAutoNum type="arabicPeriod"/>
            </a:pPr>
            <a:r>
              <a:rPr lang="en-US" sz="2400" dirty="0">
                <a:latin typeface="Times New Roman" pitchFamily="18" charset="0"/>
                <a:cs typeface="Times New Roman"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7384"/>
            <a:ext cx="8501122" cy="1143000"/>
          </a:xfrm>
        </p:spPr>
        <p:txBody>
          <a:bodyPr>
            <a:normAutofit/>
          </a:bodyPr>
          <a:lstStyle/>
          <a:p>
            <a:r>
              <a:rPr lang="en-US" sz="3600" b="1" u="sng" dirty="0">
                <a:solidFill>
                  <a:schemeClr val="tx1"/>
                </a:solidFill>
                <a:latin typeface="Times New Roman" pitchFamily="18" charset="0"/>
                <a:cs typeface="Times New Roman" pitchFamily="18" charset="0"/>
              </a:rPr>
              <a:t>Modal Analysis</a:t>
            </a:r>
            <a:endParaRPr lang="en-IN" sz="36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14282" y="1115616"/>
            <a:ext cx="8643998" cy="5385218"/>
          </a:xfrm>
        </p:spPr>
        <p:txBody>
          <a:bodyPr/>
          <a:lstStyle/>
          <a:p>
            <a:pPr marL="358775" indent="-90488">
              <a:buNone/>
            </a:pPr>
            <a:r>
              <a:rPr lang="en-US" dirty="0">
                <a:latin typeface="Times New Roman" pitchFamily="18" charset="0"/>
                <a:cs typeface="Times New Roman" pitchFamily="18" charset="0"/>
              </a:rPr>
              <a:t>For </a:t>
            </a:r>
            <a:r>
              <a:rPr lang="en-US" dirty="0" smtClean="0">
                <a:latin typeface="Times New Roman" pitchFamily="18" charset="0"/>
                <a:cs typeface="Times New Roman" pitchFamily="18" charset="0"/>
              </a:rPr>
              <a:t>Ti-6Al-4V</a:t>
            </a:r>
            <a:endParaRPr lang="en-US" dirty="0">
              <a:latin typeface="Times New Roman" pitchFamily="18" charset="0"/>
              <a:cs typeface="Times New Roman" pitchFamily="18" charset="0"/>
            </a:endParaRPr>
          </a:p>
          <a:p>
            <a:pPr marL="358775" indent="-90488">
              <a:buNone/>
            </a:pPr>
            <a:endParaRPr lang="en-IN" b="1" dirty="0">
              <a:latin typeface="Times New Roman" pitchFamily="18" charset="0"/>
              <a:cs typeface="Times New Roman" pitchFamily="18" charset="0"/>
            </a:endParaRPr>
          </a:p>
        </p:txBody>
      </p:sp>
      <p:sp>
        <p:nvSpPr>
          <p:cNvPr id="9" name="TextBox 8"/>
          <p:cNvSpPr txBox="1"/>
          <p:nvPr/>
        </p:nvSpPr>
        <p:spPr>
          <a:xfrm>
            <a:off x="1000100" y="3714752"/>
            <a:ext cx="2286016"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27. Mode 1</a:t>
            </a:r>
            <a:endParaRPr lang="en-IN" dirty="0">
              <a:latin typeface="Times New Roman" pitchFamily="18" charset="0"/>
              <a:cs typeface="Times New Roman" pitchFamily="18" charset="0"/>
            </a:endParaRPr>
          </a:p>
        </p:txBody>
      </p:sp>
      <p:sp>
        <p:nvSpPr>
          <p:cNvPr id="11" name="TextBox 10"/>
          <p:cNvSpPr txBox="1"/>
          <p:nvPr/>
        </p:nvSpPr>
        <p:spPr>
          <a:xfrm>
            <a:off x="1214414" y="6000768"/>
            <a:ext cx="2286016"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28. Mode 2</a:t>
            </a:r>
            <a:endParaRPr lang="en-IN" dirty="0">
              <a:latin typeface="Times New Roman" pitchFamily="18" charset="0"/>
              <a:cs typeface="Times New Roman" pitchFamily="18" charset="0"/>
            </a:endParaRPr>
          </a:p>
        </p:txBody>
      </p:sp>
      <p:sp>
        <p:nvSpPr>
          <p:cNvPr id="16" name="TextBox 15"/>
          <p:cNvSpPr txBox="1"/>
          <p:nvPr/>
        </p:nvSpPr>
        <p:spPr>
          <a:xfrm>
            <a:off x="5429256" y="3643314"/>
            <a:ext cx="2214578"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29. Mode 3</a:t>
            </a:r>
            <a:endParaRPr lang="en-IN" dirty="0">
              <a:latin typeface="Times New Roman" pitchFamily="18" charset="0"/>
              <a:cs typeface="Times New Roman" pitchFamily="18" charset="0"/>
            </a:endParaRPr>
          </a:p>
        </p:txBody>
      </p:sp>
      <p:sp>
        <p:nvSpPr>
          <p:cNvPr id="17" name="TextBox 16"/>
          <p:cNvSpPr txBox="1"/>
          <p:nvPr/>
        </p:nvSpPr>
        <p:spPr>
          <a:xfrm>
            <a:off x="5857884" y="6000768"/>
            <a:ext cx="1785950"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 30. Mode 4</a:t>
            </a:r>
            <a:endParaRPr lang="en-IN" dirty="0">
              <a:latin typeface="Times New Roman" pitchFamily="18" charset="0"/>
              <a:cs typeface="Times New Roman" pitchFamily="18" charset="0"/>
            </a:endParaRPr>
          </a:p>
        </p:txBody>
      </p:sp>
      <p:pic>
        <p:nvPicPr>
          <p:cNvPr id="12" name="Picture 11"/>
          <p:cNvPicPr/>
          <p:nvPr/>
        </p:nvPicPr>
        <p:blipFill>
          <a:blip r:embed="rId2">
            <a:extLst>
              <a:ext uri="{28A0092B-C50C-407E-A947-70E740481C1C}">
                <a14:useLocalDpi xmlns:a14="http://schemas.microsoft.com/office/drawing/2010/main" xmlns="" val="0"/>
              </a:ext>
            </a:extLst>
          </a:blip>
          <a:srcRect/>
          <a:stretch>
            <a:fillRect/>
          </a:stretch>
        </p:blipFill>
        <p:spPr bwMode="auto">
          <a:xfrm>
            <a:off x="608629" y="1886380"/>
            <a:ext cx="3625564" cy="1828372"/>
          </a:xfrm>
          <a:prstGeom prst="rect">
            <a:avLst/>
          </a:prstGeom>
          <a:noFill/>
          <a:ln>
            <a:noFill/>
          </a:ln>
        </p:spPr>
      </p:pic>
      <p:pic>
        <p:nvPicPr>
          <p:cNvPr id="13" name="Picture 12"/>
          <p:cNvPicPr/>
          <p:nvPr/>
        </p:nvPicPr>
        <p:blipFill>
          <a:blip r:embed="rId3">
            <a:extLst>
              <a:ext uri="{28A0092B-C50C-407E-A947-70E740481C1C}">
                <a14:useLocalDpi xmlns:a14="http://schemas.microsoft.com/office/drawing/2010/main" xmlns="" val="0"/>
              </a:ext>
            </a:extLst>
          </a:blip>
          <a:srcRect/>
          <a:stretch>
            <a:fillRect/>
          </a:stretch>
        </p:blipFill>
        <p:spPr bwMode="auto">
          <a:xfrm>
            <a:off x="608629" y="4049053"/>
            <a:ext cx="3625564" cy="1833191"/>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xmlns="" val="0"/>
              </a:ext>
            </a:extLst>
          </a:blip>
          <a:srcRect/>
          <a:stretch>
            <a:fillRect/>
          </a:stretch>
        </p:blipFill>
        <p:spPr bwMode="auto">
          <a:xfrm>
            <a:off x="4742123" y="1849491"/>
            <a:ext cx="3608227" cy="1815534"/>
          </a:xfrm>
          <a:prstGeom prst="rect">
            <a:avLst/>
          </a:prstGeom>
          <a:noFill/>
          <a:ln>
            <a:noFill/>
          </a:ln>
        </p:spPr>
      </p:pic>
      <p:pic>
        <p:nvPicPr>
          <p:cNvPr id="15" name="Picture 14"/>
          <p:cNvPicPr/>
          <p:nvPr/>
        </p:nvPicPr>
        <p:blipFill>
          <a:blip r:embed="rId5">
            <a:extLst>
              <a:ext uri="{28A0092B-C50C-407E-A947-70E740481C1C}">
                <a14:useLocalDpi xmlns:a14="http://schemas.microsoft.com/office/drawing/2010/main" xmlns="" val="0"/>
              </a:ext>
            </a:extLst>
          </a:blip>
          <a:srcRect/>
          <a:stretch>
            <a:fillRect/>
          </a:stretch>
        </p:blipFill>
        <p:spPr bwMode="auto">
          <a:xfrm>
            <a:off x="4742123" y="4033017"/>
            <a:ext cx="3688869" cy="1865261"/>
          </a:xfrm>
          <a:prstGeom prst="rect">
            <a:avLst/>
          </a:prstGeom>
          <a:noFill/>
          <a:ln>
            <a:noFill/>
          </a:ln>
        </p:spPr>
      </p:pic>
    </p:spTree>
    <p:extLst>
      <p:ext uri="{BB962C8B-B14F-4D97-AF65-F5344CB8AC3E}">
        <p14:creationId xmlns:p14="http://schemas.microsoft.com/office/powerpoint/2010/main" xmlns="" val="2465423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401080" cy="725470"/>
          </a:xfrm>
        </p:spPr>
        <p:txBody>
          <a:bodyPr>
            <a:normAutofit/>
          </a:bodyPr>
          <a:lstStyle/>
          <a:p>
            <a:r>
              <a:rPr lang="en-US" sz="3600" b="1" dirty="0">
                <a:solidFill>
                  <a:schemeClr val="tx1"/>
                </a:solidFill>
                <a:latin typeface="Times New Roman" pitchFamily="18" charset="0"/>
                <a:cs typeface="Times New Roman" pitchFamily="18" charset="0"/>
              </a:rPr>
              <a:t>8. </a:t>
            </a:r>
            <a:r>
              <a:rPr lang="en-US" sz="3600" b="1" u="sng" dirty="0">
                <a:solidFill>
                  <a:schemeClr val="tx1"/>
                </a:solidFill>
                <a:latin typeface="Times New Roman" pitchFamily="18" charset="0"/>
                <a:cs typeface="Times New Roman" pitchFamily="18" charset="0"/>
              </a:rPr>
              <a:t>Results</a:t>
            </a:r>
            <a:endParaRPr lang="en-IN" sz="36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14282" y="1071546"/>
            <a:ext cx="8643998" cy="5500726"/>
          </a:xfrm>
        </p:spPr>
        <p:txBody>
          <a:bodyPr>
            <a:normAutofit/>
          </a:bodyPr>
          <a:lstStyle/>
          <a:p>
            <a:pPr>
              <a:buNone/>
            </a:pPr>
            <a:r>
              <a:rPr lang="en-US" sz="2400" b="1" u="sng" dirty="0">
                <a:latin typeface="Times New Roman" pitchFamily="18" charset="0"/>
                <a:cs typeface="Times New Roman" pitchFamily="18" charset="0"/>
              </a:rPr>
              <a:t>Static Structural Analysis</a:t>
            </a:r>
          </a:p>
          <a:p>
            <a:pPr marL="342900" indent="-342900">
              <a:buNone/>
            </a:pP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	Compressive  Load at 390N:</a:t>
            </a:r>
          </a:p>
          <a:p>
            <a:pPr marL="342900" indent="-342900">
              <a:buNone/>
            </a:pPr>
            <a:endParaRPr lang="en-US" sz="1800" dirty="0">
              <a:latin typeface="Times New Roman" pitchFamily="18" charset="0"/>
              <a:cs typeface="Times New Roman" pitchFamily="18" charset="0"/>
            </a:endParaRPr>
          </a:p>
          <a:p>
            <a:pPr>
              <a:buNone/>
            </a:pPr>
            <a:endParaRPr lang="en-IN" sz="1800"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994431758"/>
              </p:ext>
            </p:extLst>
          </p:nvPr>
        </p:nvGraphicFramePr>
        <p:xfrm>
          <a:off x="328923" y="1988840"/>
          <a:ext cx="8382014" cy="3213046"/>
        </p:xfrm>
        <a:graphic>
          <a:graphicData uri="http://schemas.openxmlformats.org/drawingml/2006/table">
            <a:tbl>
              <a:tblPr firstRow="1" bandRow="1">
                <a:tableStyleId>{5C22544A-7EE6-4342-B048-85BDC9FD1C3A}</a:tableStyleId>
              </a:tblPr>
              <a:tblGrid>
                <a:gridCol w="2456797">
                  <a:extLst>
                    <a:ext uri="{9D8B030D-6E8A-4147-A177-3AD203B41FA5}">
                      <a16:colId xmlns:a16="http://schemas.microsoft.com/office/drawing/2014/main" xmlns="" val="20000"/>
                    </a:ext>
                  </a:extLst>
                </a:gridCol>
                <a:gridCol w="1228398">
                  <a:extLst>
                    <a:ext uri="{9D8B030D-6E8A-4147-A177-3AD203B41FA5}">
                      <a16:colId xmlns:a16="http://schemas.microsoft.com/office/drawing/2014/main" xmlns="" val="20001"/>
                    </a:ext>
                  </a:extLst>
                </a:gridCol>
                <a:gridCol w="1300657">
                  <a:extLst>
                    <a:ext uri="{9D8B030D-6E8A-4147-A177-3AD203B41FA5}">
                      <a16:colId xmlns:a16="http://schemas.microsoft.com/office/drawing/2014/main" xmlns="" val="20002"/>
                    </a:ext>
                  </a:extLst>
                </a:gridCol>
                <a:gridCol w="1156140">
                  <a:extLst>
                    <a:ext uri="{9D8B030D-6E8A-4147-A177-3AD203B41FA5}">
                      <a16:colId xmlns:a16="http://schemas.microsoft.com/office/drawing/2014/main" xmlns="" val="20003"/>
                    </a:ext>
                  </a:extLst>
                </a:gridCol>
                <a:gridCol w="1228398">
                  <a:extLst>
                    <a:ext uri="{9D8B030D-6E8A-4147-A177-3AD203B41FA5}">
                      <a16:colId xmlns:a16="http://schemas.microsoft.com/office/drawing/2014/main" xmlns="" val="20004"/>
                    </a:ext>
                  </a:extLst>
                </a:gridCol>
                <a:gridCol w="1011624">
                  <a:extLst>
                    <a:ext uri="{9D8B030D-6E8A-4147-A177-3AD203B41FA5}">
                      <a16:colId xmlns:a16="http://schemas.microsoft.com/office/drawing/2014/main" xmlns="" val="20005"/>
                    </a:ext>
                  </a:extLst>
                </a:gridCol>
              </a:tblGrid>
              <a:tr h="526967">
                <a:tc>
                  <a:txBody>
                    <a:bodyPr/>
                    <a:lstStyle/>
                    <a:p>
                      <a:endParaRPr lang="en-IN" sz="2000" dirty="0">
                        <a:latin typeface="Times New Roman" pitchFamily="18" charset="0"/>
                        <a:cs typeface="Times New Roman" pitchFamily="18" charset="0"/>
                      </a:endParaRPr>
                    </a:p>
                  </a:txBody>
                  <a:tcPr/>
                </a:tc>
                <a:tc>
                  <a:txBody>
                    <a:bodyPr/>
                    <a:lstStyle/>
                    <a:p>
                      <a:pPr algn="ctr"/>
                      <a:r>
                        <a:rPr lang="en-US" sz="2000" dirty="0" smtClean="0">
                          <a:latin typeface="Times New Roman" pitchFamily="18" charset="0"/>
                          <a:cs typeface="Times New Roman" pitchFamily="18" charset="0"/>
                        </a:rPr>
                        <a:t>Ti-6Al-4V</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Steel</a:t>
                      </a:r>
                      <a:r>
                        <a:rPr lang="en-US" sz="2000" baseline="0" dirty="0">
                          <a:latin typeface="Times New Roman" pitchFamily="18" charset="0"/>
                          <a:cs typeface="Times New Roman" pitchFamily="18" charset="0"/>
                        </a:rPr>
                        <a:t> 304</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Strontium</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Calcium Phosphate</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PLA</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408886">
                <a:tc>
                  <a:txBody>
                    <a:bodyPr/>
                    <a:lstStyle/>
                    <a:p>
                      <a:r>
                        <a:rPr lang="en-US" sz="2000" dirty="0" err="1">
                          <a:latin typeface="Times New Roman" pitchFamily="18" charset="0"/>
                          <a:cs typeface="Times New Roman" pitchFamily="18" charset="0"/>
                        </a:rPr>
                        <a:t>Vom</a:t>
                      </a:r>
                      <a:r>
                        <a:rPr lang="en-US" sz="2000" dirty="0">
                          <a:latin typeface="Times New Roman" pitchFamily="18" charset="0"/>
                          <a:cs typeface="Times New Roman" pitchFamily="18" charset="0"/>
                        </a:rPr>
                        <a:t>-misses</a:t>
                      </a:r>
                      <a:r>
                        <a:rPr lang="en-US" sz="2000" baseline="0" dirty="0">
                          <a:latin typeface="Times New Roman" pitchFamily="18" charset="0"/>
                          <a:cs typeface="Times New Roman" pitchFamily="18" charset="0"/>
                        </a:rPr>
                        <a:t> stress (Mpa)</a:t>
                      </a:r>
                      <a:endParaRPr lang="en-IN" sz="20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7. 69</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7. 89</a:t>
                      </a:r>
                    </a:p>
                  </a:txBody>
                  <a:tcPr/>
                </a:tc>
                <a:tc>
                  <a:txBody>
                    <a:bodyPr/>
                    <a:lstStyle/>
                    <a:p>
                      <a:pPr algn="ctr"/>
                      <a:r>
                        <a:rPr lang="en-US" dirty="0" smtClean="0">
                          <a:latin typeface="Times New Roman" pitchFamily="18" charset="0"/>
                          <a:cs typeface="Times New Roman" pitchFamily="18" charset="0"/>
                        </a:rPr>
                        <a:t>8. 561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8. 571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8. 55</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66398">
                <a:tc>
                  <a:txBody>
                    <a:bodyPr/>
                    <a:lstStyle/>
                    <a:p>
                      <a:r>
                        <a:rPr lang="en-US" sz="2000" dirty="0">
                          <a:latin typeface="Times New Roman" pitchFamily="18" charset="0"/>
                          <a:cs typeface="Times New Roman" pitchFamily="18" charset="0"/>
                        </a:rPr>
                        <a:t>Total Deformation (mm)</a:t>
                      </a:r>
                      <a:endParaRPr lang="en-IN" sz="20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130. 9</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109. 1</a:t>
                      </a:r>
                    </a:p>
                  </a:txBody>
                  <a:tcPr/>
                </a:tc>
                <a:tc>
                  <a:txBody>
                    <a:bodyPr/>
                    <a:lstStyle/>
                    <a:p>
                      <a:pPr algn="ctr"/>
                      <a:r>
                        <a:rPr lang="en-US" dirty="0" smtClean="0">
                          <a:latin typeface="Times New Roman" pitchFamily="18" charset="0"/>
                          <a:cs typeface="Times New Roman" pitchFamily="18" charset="0"/>
                        </a:rPr>
                        <a:t>134.</a:t>
                      </a:r>
                      <a:r>
                        <a:rPr lang="en-US" baseline="0" dirty="0" smtClean="0">
                          <a:latin typeface="Times New Roman" pitchFamily="18" charset="0"/>
                          <a:cs typeface="Times New Roman" pitchFamily="18" charset="0"/>
                        </a:rPr>
                        <a:t> 31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200. 83</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6. 8</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05086">
                <a:tc>
                  <a:txBody>
                    <a:bodyPr/>
                    <a:lstStyle/>
                    <a:p>
                      <a:r>
                        <a:rPr lang="en-US" sz="2000" dirty="0">
                          <a:latin typeface="Times New Roman" pitchFamily="18" charset="0"/>
                          <a:cs typeface="Times New Roman" pitchFamily="18" charset="0"/>
                        </a:rPr>
                        <a:t>Strain</a:t>
                      </a:r>
                      <a:endParaRPr lang="en-IN" sz="20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0. 064</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0. 044</a:t>
                      </a:r>
                    </a:p>
                  </a:txBody>
                  <a:tcPr/>
                </a:tc>
                <a:tc>
                  <a:txBody>
                    <a:bodyPr/>
                    <a:lstStyle/>
                    <a:p>
                      <a:pPr algn="ctr"/>
                      <a:r>
                        <a:rPr lang="en-US" dirty="0" smtClean="0">
                          <a:latin typeface="Times New Roman" pitchFamily="18" charset="0"/>
                          <a:cs typeface="Times New Roman" pitchFamily="18" charset="0"/>
                        </a:rPr>
                        <a:t>0. 054</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0. 081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0. 002</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08886">
                <a:tc>
                  <a:txBody>
                    <a:bodyPr/>
                    <a:lstStyle/>
                    <a:p>
                      <a:r>
                        <a:rPr lang="en-US" sz="2000" dirty="0">
                          <a:latin typeface="Times New Roman" pitchFamily="18" charset="0"/>
                          <a:cs typeface="Times New Roman" pitchFamily="18" charset="0"/>
                        </a:rPr>
                        <a:t>Shear Stress (Mpa)</a:t>
                      </a:r>
                      <a:endParaRPr lang="en-IN" sz="20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0. 96</a:t>
                      </a:r>
                    </a:p>
                  </a:txBody>
                  <a:tcPr/>
                </a:tc>
                <a:tc>
                  <a:txBody>
                    <a:bodyPr/>
                    <a:lstStyle/>
                    <a:p>
                      <a:pPr marL="0" indent="-342900" algn="ctr" rtl="0" eaLnBrk="1" latinLnBrk="0" hangingPunct="1">
                        <a:buNone/>
                      </a:pPr>
                      <a:r>
                        <a:rPr kumimoji="0" lang="en-US" kern="1200" dirty="0" smtClean="0">
                          <a:solidFill>
                            <a:srgbClr val="358B56"/>
                          </a:solidFill>
                          <a:latin typeface="Times New Roman" pitchFamily="18" charset="0"/>
                          <a:ea typeface="+mn-ea"/>
                          <a:cs typeface="Times New Roman" pitchFamily="18" charset="0"/>
                        </a:rPr>
                        <a:t>1. 1</a:t>
                      </a:r>
                    </a:p>
                  </a:txBody>
                  <a:tcPr/>
                </a:tc>
                <a:tc>
                  <a:txBody>
                    <a:bodyPr/>
                    <a:lstStyle/>
                    <a:p>
                      <a:pPr algn="ctr"/>
                      <a:r>
                        <a:rPr lang="en-US" dirty="0" smtClean="0">
                          <a:latin typeface="Times New Roman" pitchFamily="18" charset="0"/>
                          <a:cs typeface="Times New Roman" pitchFamily="18" charset="0"/>
                        </a:rPr>
                        <a:t>1.</a:t>
                      </a:r>
                      <a:r>
                        <a:rPr lang="en-US" baseline="0" dirty="0" smtClean="0">
                          <a:latin typeface="Times New Roman" pitchFamily="18" charset="0"/>
                          <a:cs typeface="Times New Roman" pitchFamily="18" charset="0"/>
                        </a:rPr>
                        <a:t> 16</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1.17</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1. 169</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DF723-6BD7-1FC9-0446-99EB7BE48646}"/>
              </a:ext>
            </a:extLst>
          </p:cNvPr>
          <p:cNvSpPr>
            <a:spLocks noGrp="1"/>
          </p:cNvSpPr>
          <p:nvPr>
            <p:ph type="title"/>
          </p:nvPr>
        </p:nvSpPr>
        <p:spPr>
          <a:xfrm>
            <a:off x="539552" y="332656"/>
            <a:ext cx="7772400" cy="724942"/>
          </a:xfrm>
        </p:spPr>
        <p:txBody>
          <a:bodyPr/>
          <a:lstStyle/>
          <a:p>
            <a:r>
              <a:rPr lang="en-US" sz="3200" b="1" dirty="0">
                <a:latin typeface="Times New Roman" pitchFamily="18" charset="0"/>
                <a:cs typeface="Times New Roman" pitchFamily="18" charset="0"/>
              </a:rPr>
              <a:t>Compressive Load at 390N</a:t>
            </a:r>
            <a:endParaRPr lang="en-IN" sz="3200" b="1" dirty="0"/>
          </a:p>
        </p:txBody>
      </p:sp>
      <p:graphicFrame>
        <p:nvGraphicFramePr>
          <p:cNvPr id="5" name="Chart 4"/>
          <p:cNvGraphicFramePr/>
          <p:nvPr/>
        </p:nvGraphicFramePr>
        <p:xfrm>
          <a:off x="571472" y="1142984"/>
          <a:ext cx="3643338" cy="2064017"/>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p:cNvPicPr>
            <a:picLocks noChangeAspect="1" noChangeArrowheads="1"/>
          </p:cNvPicPr>
          <p:nvPr/>
        </p:nvPicPr>
        <p:blipFill>
          <a:blip r:embed="rId3"/>
          <a:srcRect/>
          <a:stretch>
            <a:fillRect/>
          </a:stretch>
        </p:blipFill>
        <p:spPr bwMode="auto">
          <a:xfrm>
            <a:off x="4929190" y="1142984"/>
            <a:ext cx="3818787" cy="192882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39750" y="3856058"/>
            <a:ext cx="3746498" cy="243046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5000628" y="3786190"/>
            <a:ext cx="3714776" cy="2357454"/>
          </a:xfrm>
          <a:prstGeom prst="rect">
            <a:avLst/>
          </a:prstGeom>
          <a:noFill/>
          <a:ln w="9525">
            <a:noFill/>
            <a:miter lim="800000"/>
            <a:headEnd/>
            <a:tailEnd/>
          </a:ln>
          <a:effectLst/>
        </p:spPr>
      </p:pic>
      <p:sp>
        <p:nvSpPr>
          <p:cNvPr id="9" name="Rectangle 8"/>
          <p:cNvSpPr/>
          <p:nvPr/>
        </p:nvSpPr>
        <p:spPr>
          <a:xfrm>
            <a:off x="71406" y="3233322"/>
            <a:ext cx="4429156" cy="338554"/>
          </a:xfrm>
          <a:prstGeom prst="rect">
            <a:avLst/>
          </a:prstGeom>
        </p:spPr>
        <p:txBody>
          <a:bodyPr wrap="square">
            <a:spAutoFit/>
          </a:bodyPr>
          <a:lstStyle/>
          <a:p>
            <a:r>
              <a:rPr lang="en-US" sz="1600" dirty="0" smtClean="0">
                <a:latin typeface="Times New Roman" pitchFamily="18" charset="0"/>
                <a:cs typeface="Times New Roman" pitchFamily="18" charset="0"/>
              </a:rPr>
              <a:t>Fig. 1Von-misses stress Graph of Compressive load</a:t>
            </a:r>
            <a:endParaRPr lang="en-US" sz="1600" dirty="0">
              <a:latin typeface="Times New Roman" pitchFamily="18" charset="0"/>
              <a:cs typeface="Times New Roman" pitchFamily="18" charset="0"/>
            </a:endParaRPr>
          </a:p>
        </p:txBody>
      </p:sp>
      <p:sp>
        <p:nvSpPr>
          <p:cNvPr id="10" name="Rectangle 9"/>
          <p:cNvSpPr/>
          <p:nvPr/>
        </p:nvSpPr>
        <p:spPr>
          <a:xfrm>
            <a:off x="4500594" y="3233322"/>
            <a:ext cx="4786314" cy="338554"/>
          </a:xfrm>
          <a:prstGeom prst="rect">
            <a:avLst/>
          </a:prstGeom>
        </p:spPr>
        <p:txBody>
          <a:bodyPr wrap="square">
            <a:spAutoFit/>
          </a:bodyPr>
          <a:lstStyle/>
          <a:p>
            <a:r>
              <a:rPr lang="en-US" sz="1600" dirty="0" smtClean="0">
                <a:latin typeface="Times New Roman" pitchFamily="18" charset="0"/>
                <a:cs typeface="Times New Roman" pitchFamily="18" charset="0"/>
              </a:rPr>
              <a:t>Fig.2 Total deformation Graph of Compressive load</a:t>
            </a:r>
            <a:endParaRPr lang="en-US" sz="1600" dirty="0">
              <a:latin typeface="Times New Roman" pitchFamily="18" charset="0"/>
              <a:cs typeface="Times New Roman" pitchFamily="18" charset="0"/>
            </a:endParaRPr>
          </a:p>
        </p:txBody>
      </p:sp>
      <p:sp>
        <p:nvSpPr>
          <p:cNvPr id="11" name="Rectangle 10"/>
          <p:cNvSpPr/>
          <p:nvPr/>
        </p:nvSpPr>
        <p:spPr>
          <a:xfrm>
            <a:off x="428596" y="6274378"/>
            <a:ext cx="3525324" cy="338554"/>
          </a:xfrm>
          <a:prstGeom prst="rect">
            <a:avLst/>
          </a:prstGeom>
        </p:spPr>
        <p:txBody>
          <a:bodyPr wrap="none">
            <a:spAutoFit/>
          </a:bodyPr>
          <a:lstStyle/>
          <a:p>
            <a:r>
              <a:rPr lang="en-US" sz="1600" dirty="0" smtClean="0">
                <a:latin typeface="Times New Roman" pitchFamily="18" charset="0"/>
                <a:cs typeface="Times New Roman" pitchFamily="18" charset="0"/>
              </a:rPr>
              <a:t>Fig. 3 Strain Graph of Compressive load</a:t>
            </a:r>
            <a:endParaRPr lang="en-US" sz="1600" dirty="0">
              <a:latin typeface="Times New Roman" pitchFamily="18" charset="0"/>
              <a:cs typeface="Times New Roman" pitchFamily="18" charset="0"/>
            </a:endParaRPr>
          </a:p>
        </p:txBody>
      </p:sp>
      <p:sp>
        <p:nvSpPr>
          <p:cNvPr id="12" name="Rectangle 11"/>
          <p:cNvSpPr/>
          <p:nvPr/>
        </p:nvSpPr>
        <p:spPr>
          <a:xfrm>
            <a:off x="4643470" y="6305156"/>
            <a:ext cx="4572000" cy="338554"/>
          </a:xfrm>
          <a:prstGeom prst="rect">
            <a:avLst/>
          </a:prstGeom>
        </p:spPr>
        <p:txBody>
          <a:bodyPr>
            <a:spAutoFit/>
          </a:bodyPr>
          <a:lstStyle/>
          <a:p>
            <a:r>
              <a:rPr lang="en-US" sz="1600" dirty="0" smtClean="0">
                <a:latin typeface="Times New Roman" pitchFamily="18" charset="0"/>
                <a:cs typeface="Times New Roman" pitchFamily="18" charset="0"/>
              </a:rPr>
              <a:t>Fig 4 Shear stress Graph of Compressive load</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xmlns="" val="30335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extLst>
              <p:ext uri="{D42A27DB-BD31-4B8C-83A1-F6EECF244321}">
                <p14:modId xmlns:p14="http://schemas.microsoft.com/office/powerpoint/2010/main" xmlns="" val="1707830416"/>
              </p:ext>
            </p:extLst>
          </p:nvPr>
        </p:nvGraphicFramePr>
        <p:xfrm>
          <a:off x="285720" y="642919"/>
          <a:ext cx="8572561" cy="2501589"/>
        </p:xfrm>
        <a:graphic>
          <a:graphicData uri="http://schemas.openxmlformats.org/drawingml/2006/table">
            <a:tbl>
              <a:tblPr firstRow="1" bandRow="1">
                <a:tableStyleId>{5C22544A-7EE6-4342-B048-85BDC9FD1C3A}</a:tableStyleId>
              </a:tblPr>
              <a:tblGrid>
                <a:gridCol w="2512647">
                  <a:extLst>
                    <a:ext uri="{9D8B030D-6E8A-4147-A177-3AD203B41FA5}">
                      <a16:colId xmlns:a16="http://schemas.microsoft.com/office/drawing/2014/main" xmlns="" val="20000"/>
                    </a:ext>
                  </a:extLst>
                </a:gridCol>
                <a:gridCol w="1256323">
                  <a:extLst>
                    <a:ext uri="{9D8B030D-6E8A-4147-A177-3AD203B41FA5}">
                      <a16:colId xmlns:a16="http://schemas.microsoft.com/office/drawing/2014/main" xmlns="" val="20001"/>
                    </a:ext>
                  </a:extLst>
                </a:gridCol>
                <a:gridCol w="1330225">
                  <a:extLst>
                    <a:ext uri="{9D8B030D-6E8A-4147-A177-3AD203B41FA5}">
                      <a16:colId xmlns:a16="http://schemas.microsoft.com/office/drawing/2014/main" xmlns="" val="20002"/>
                    </a:ext>
                  </a:extLst>
                </a:gridCol>
                <a:gridCol w="1182422">
                  <a:extLst>
                    <a:ext uri="{9D8B030D-6E8A-4147-A177-3AD203B41FA5}">
                      <a16:colId xmlns:a16="http://schemas.microsoft.com/office/drawing/2014/main" xmlns="" val="20003"/>
                    </a:ext>
                  </a:extLst>
                </a:gridCol>
                <a:gridCol w="1256323">
                  <a:extLst>
                    <a:ext uri="{9D8B030D-6E8A-4147-A177-3AD203B41FA5}">
                      <a16:colId xmlns:a16="http://schemas.microsoft.com/office/drawing/2014/main" xmlns="" val="20004"/>
                    </a:ext>
                  </a:extLst>
                </a:gridCol>
                <a:gridCol w="1034621">
                  <a:extLst>
                    <a:ext uri="{9D8B030D-6E8A-4147-A177-3AD203B41FA5}">
                      <a16:colId xmlns:a16="http://schemas.microsoft.com/office/drawing/2014/main" xmlns="" val="20005"/>
                    </a:ext>
                  </a:extLst>
                </a:gridCol>
              </a:tblGrid>
              <a:tr h="629589">
                <a:tc>
                  <a:txBody>
                    <a:bodyPr/>
                    <a:lstStyle/>
                    <a:p>
                      <a:endParaRPr lang="en-IN" sz="1600" dirty="0"/>
                    </a:p>
                  </a:txBody>
                  <a:tcPr/>
                </a:tc>
                <a:tc>
                  <a:txBody>
                    <a:bodyPr/>
                    <a:lstStyle/>
                    <a:p>
                      <a:pPr algn="ctr"/>
                      <a:r>
                        <a:rPr lang="en-US" sz="1600" dirty="0" smtClean="0">
                          <a:latin typeface="Times New Roman" pitchFamily="18" charset="0"/>
                          <a:cs typeface="Times New Roman" pitchFamily="18" charset="0"/>
                        </a:rPr>
                        <a:t>Ti-6Al-4V</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Steel</a:t>
                      </a:r>
                      <a:r>
                        <a:rPr lang="en-US" sz="1600" baseline="0" dirty="0">
                          <a:latin typeface="Times New Roman" pitchFamily="18" charset="0"/>
                          <a:cs typeface="Times New Roman" pitchFamily="18" charset="0"/>
                        </a:rPr>
                        <a:t> 304</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Strontium</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Calcium Phosphate</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PLA</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520094">
                <a:tc>
                  <a:txBody>
                    <a:bodyPr/>
                    <a:lstStyle/>
                    <a:p>
                      <a:r>
                        <a:rPr lang="en-US" sz="1600" dirty="0" err="1">
                          <a:latin typeface="Times New Roman" pitchFamily="18" charset="0"/>
                          <a:cs typeface="Times New Roman" pitchFamily="18" charset="0"/>
                        </a:rPr>
                        <a:t>Vom</a:t>
                      </a:r>
                      <a:r>
                        <a:rPr lang="en-US" sz="1600" dirty="0">
                          <a:latin typeface="Times New Roman" pitchFamily="18" charset="0"/>
                          <a:cs typeface="Times New Roman" pitchFamily="18" charset="0"/>
                        </a:rPr>
                        <a:t>-misses</a:t>
                      </a:r>
                      <a:r>
                        <a:rPr lang="en-US" sz="1600" baseline="0" dirty="0">
                          <a:latin typeface="Times New Roman" pitchFamily="18" charset="0"/>
                          <a:cs typeface="Times New Roman" pitchFamily="18" charset="0"/>
                        </a:rPr>
                        <a:t> stress (Mpa)</a:t>
                      </a:r>
                      <a:endParaRPr lang="en-IN" sz="1600" dirty="0">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14. 02</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14. 02</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14. 13</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14. 07</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14. 18</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466052">
                <a:tc>
                  <a:txBody>
                    <a:bodyPr/>
                    <a:lstStyle/>
                    <a:p>
                      <a:r>
                        <a:rPr lang="en-US" sz="1600" dirty="0">
                          <a:latin typeface="Times New Roman" pitchFamily="18" charset="0"/>
                          <a:cs typeface="Times New Roman" pitchFamily="18" charset="0"/>
                        </a:rPr>
                        <a:t>Total Deformation (mm)</a:t>
                      </a:r>
                      <a:endParaRPr lang="en-IN" sz="1600" dirty="0">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11. 2</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10. 83</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13. 29</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19.</a:t>
                      </a:r>
                      <a:r>
                        <a:rPr lang="en-US" baseline="0" dirty="0" smtClean="0">
                          <a:latin typeface="Times New Roman" pitchFamily="18" charset="0"/>
                          <a:cs typeface="Times New Roman" pitchFamily="18" charset="0"/>
                        </a:rPr>
                        <a:t> 86</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12. 02</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64500">
                <a:tc>
                  <a:txBody>
                    <a:bodyPr/>
                    <a:lstStyle/>
                    <a:p>
                      <a:r>
                        <a:rPr lang="en-US" sz="1600" dirty="0">
                          <a:latin typeface="Times New Roman" pitchFamily="18" charset="0"/>
                          <a:cs typeface="Times New Roman" pitchFamily="18" charset="0"/>
                        </a:rPr>
                        <a:t>Strain</a:t>
                      </a:r>
                      <a:endParaRPr lang="en-IN" sz="1600" dirty="0">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0. 09</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0. 08</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0. 092</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0. 14</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0. 1</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520094">
                <a:tc>
                  <a:txBody>
                    <a:bodyPr/>
                    <a:lstStyle/>
                    <a:p>
                      <a:r>
                        <a:rPr lang="en-US" sz="1600" dirty="0">
                          <a:latin typeface="Times New Roman" pitchFamily="18" charset="0"/>
                          <a:cs typeface="Times New Roman" pitchFamily="18" charset="0"/>
                        </a:rPr>
                        <a:t>Shear Stress (Mpa)</a:t>
                      </a:r>
                      <a:endParaRPr lang="en-IN" sz="1600" dirty="0">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4. 11</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solidFill>
                            <a:srgbClr val="358B56"/>
                          </a:solidFill>
                          <a:latin typeface="Times New Roman" pitchFamily="18" charset="0"/>
                          <a:cs typeface="Times New Roman" pitchFamily="18" charset="0"/>
                        </a:rPr>
                        <a:t>4. 12</a:t>
                      </a:r>
                      <a:endParaRPr lang="en-US" dirty="0">
                        <a:solidFill>
                          <a:srgbClr val="358B56"/>
                        </a:solidFill>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4. 13</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4.</a:t>
                      </a:r>
                      <a:r>
                        <a:rPr lang="en-US" baseline="0" dirty="0" smtClean="0">
                          <a:latin typeface="Times New Roman" pitchFamily="18" charset="0"/>
                          <a:cs typeface="Times New Roman" pitchFamily="18" charset="0"/>
                        </a:rPr>
                        <a:t> 18</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4. 16</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285720" y="214290"/>
            <a:ext cx="3000396" cy="369332"/>
          </a:xfrm>
          <a:prstGeom prst="rect">
            <a:avLst/>
          </a:prstGeom>
          <a:noFill/>
        </p:spPr>
        <p:txBody>
          <a:bodyPr wrap="square" rtlCol="0">
            <a:spAutoFit/>
          </a:bodyPr>
          <a:lstStyle/>
          <a:p>
            <a:r>
              <a:rPr lang="en-US" b="1" dirty="0">
                <a:latin typeface="Times New Roman" pitchFamily="18" charset="0"/>
                <a:cs typeface="Times New Roman" pitchFamily="18" charset="0"/>
              </a:rPr>
              <a:t>Point Load at 390N:</a:t>
            </a:r>
            <a:endParaRPr lang="en-IN" b="1" dirty="0"/>
          </a:p>
        </p:txBody>
      </p:sp>
      <p:sp>
        <p:nvSpPr>
          <p:cNvPr id="8" name="TextBox 7"/>
          <p:cNvSpPr txBox="1"/>
          <p:nvPr/>
        </p:nvSpPr>
        <p:spPr>
          <a:xfrm>
            <a:off x="357158" y="3286124"/>
            <a:ext cx="2357454" cy="369332"/>
          </a:xfrm>
          <a:prstGeom prst="rect">
            <a:avLst/>
          </a:prstGeom>
          <a:noFill/>
        </p:spPr>
        <p:txBody>
          <a:bodyPr wrap="square" rtlCol="0">
            <a:spAutoFit/>
          </a:bodyPr>
          <a:lstStyle/>
          <a:p>
            <a:r>
              <a:rPr lang="en-US" b="1" dirty="0">
                <a:latin typeface="Times New Roman" pitchFamily="18" charset="0"/>
                <a:cs typeface="Times New Roman" pitchFamily="18" charset="0"/>
              </a:rPr>
              <a:t>Shear Load at 390N:</a:t>
            </a:r>
            <a:endParaRPr lang="en-IN" b="1" dirty="0"/>
          </a:p>
        </p:txBody>
      </p:sp>
      <p:graphicFrame>
        <p:nvGraphicFramePr>
          <p:cNvPr id="9" name="Content Placeholder 3"/>
          <p:cNvGraphicFramePr>
            <a:graphicFrameLocks/>
          </p:cNvGraphicFramePr>
          <p:nvPr>
            <p:extLst>
              <p:ext uri="{D42A27DB-BD31-4B8C-83A1-F6EECF244321}">
                <p14:modId xmlns:p14="http://schemas.microsoft.com/office/powerpoint/2010/main" xmlns="" val="557420728"/>
              </p:ext>
            </p:extLst>
          </p:nvPr>
        </p:nvGraphicFramePr>
        <p:xfrm>
          <a:off x="214282" y="3857628"/>
          <a:ext cx="8643998" cy="2643208"/>
        </p:xfrm>
        <a:graphic>
          <a:graphicData uri="http://schemas.openxmlformats.org/drawingml/2006/table">
            <a:tbl>
              <a:tblPr firstRow="1" bandRow="1">
                <a:tableStyleId>{5C22544A-7EE6-4342-B048-85BDC9FD1C3A}</a:tableStyleId>
              </a:tblPr>
              <a:tblGrid>
                <a:gridCol w="2536377">
                  <a:extLst>
                    <a:ext uri="{9D8B030D-6E8A-4147-A177-3AD203B41FA5}">
                      <a16:colId xmlns:a16="http://schemas.microsoft.com/office/drawing/2014/main" xmlns="" val="20000"/>
                    </a:ext>
                  </a:extLst>
                </a:gridCol>
                <a:gridCol w="1268188">
                  <a:extLst>
                    <a:ext uri="{9D8B030D-6E8A-4147-A177-3AD203B41FA5}">
                      <a16:colId xmlns:a16="http://schemas.microsoft.com/office/drawing/2014/main" xmlns="" val="20001"/>
                    </a:ext>
                  </a:extLst>
                </a:gridCol>
                <a:gridCol w="1342788">
                  <a:extLst>
                    <a:ext uri="{9D8B030D-6E8A-4147-A177-3AD203B41FA5}">
                      <a16:colId xmlns:a16="http://schemas.microsoft.com/office/drawing/2014/main" xmlns="" val="20002"/>
                    </a:ext>
                  </a:extLst>
                </a:gridCol>
                <a:gridCol w="1193589">
                  <a:extLst>
                    <a:ext uri="{9D8B030D-6E8A-4147-A177-3AD203B41FA5}">
                      <a16:colId xmlns:a16="http://schemas.microsoft.com/office/drawing/2014/main" xmlns="" val="20003"/>
                    </a:ext>
                  </a:extLst>
                </a:gridCol>
                <a:gridCol w="1268188">
                  <a:extLst>
                    <a:ext uri="{9D8B030D-6E8A-4147-A177-3AD203B41FA5}">
                      <a16:colId xmlns:a16="http://schemas.microsoft.com/office/drawing/2014/main" xmlns="" val="20004"/>
                    </a:ext>
                  </a:extLst>
                </a:gridCol>
                <a:gridCol w="1034868">
                  <a:extLst>
                    <a:ext uri="{9D8B030D-6E8A-4147-A177-3AD203B41FA5}">
                      <a16:colId xmlns:a16="http://schemas.microsoft.com/office/drawing/2014/main" xmlns="" val="20005"/>
                    </a:ext>
                  </a:extLst>
                </a:gridCol>
              </a:tblGrid>
              <a:tr h="674484">
                <a:tc>
                  <a:txBody>
                    <a:bodyPr/>
                    <a:lstStyle/>
                    <a:p>
                      <a:endParaRPr lang="en-IN" sz="1600" dirty="0"/>
                    </a:p>
                  </a:txBody>
                  <a:tcPr/>
                </a:tc>
                <a:tc>
                  <a:txBody>
                    <a:bodyPr/>
                    <a:lstStyle/>
                    <a:p>
                      <a:pPr algn="ctr"/>
                      <a:r>
                        <a:rPr lang="en-US" sz="1600" dirty="0" smtClean="0">
                          <a:latin typeface="Times New Roman" pitchFamily="18" charset="0"/>
                          <a:cs typeface="Times New Roman" pitchFamily="18" charset="0"/>
                        </a:rPr>
                        <a:t>Ti-6Al-4V</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Steel</a:t>
                      </a:r>
                      <a:r>
                        <a:rPr lang="en-US" sz="1600" baseline="0" dirty="0">
                          <a:latin typeface="Times New Roman" pitchFamily="18" charset="0"/>
                          <a:cs typeface="Times New Roman" pitchFamily="18" charset="0"/>
                        </a:rPr>
                        <a:t> 304</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Strontium</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Calcium Phosphate</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PLA</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492181">
                <a:tc>
                  <a:txBody>
                    <a:bodyPr/>
                    <a:lstStyle/>
                    <a:p>
                      <a:r>
                        <a:rPr lang="en-US" sz="1600" dirty="0" err="1">
                          <a:latin typeface="Times New Roman" pitchFamily="18" charset="0"/>
                          <a:cs typeface="Times New Roman" pitchFamily="18" charset="0"/>
                        </a:rPr>
                        <a:t>Vom</a:t>
                      </a:r>
                      <a:r>
                        <a:rPr lang="en-US" sz="1600" dirty="0">
                          <a:latin typeface="Times New Roman" pitchFamily="18" charset="0"/>
                          <a:cs typeface="Times New Roman" pitchFamily="18" charset="0"/>
                        </a:rPr>
                        <a:t>- misses</a:t>
                      </a:r>
                      <a:r>
                        <a:rPr lang="en-US" sz="1600" baseline="0" dirty="0">
                          <a:latin typeface="Times New Roman" pitchFamily="18" charset="0"/>
                          <a:cs typeface="Times New Roman" pitchFamily="18" charset="0"/>
                        </a:rPr>
                        <a:t> stress (Mpa)</a:t>
                      </a:r>
                      <a:endParaRPr lang="en-IN" sz="16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2. 14</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2. 14</a:t>
                      </a:r>
                    </a:p>
                  </a:txBody>
                  <a:tcPr/>
                </a:tc>
                <a:tc>
                  <a:txBody>
                    <a:bodyPr/>
                    <a:lstStyle/>
                    <a:p>
                      <a:pPr algn="ctr"/>
                      <a:r>
                        <a:rPr lang="en-US" dirty="0" smtClean="0">
                          <a:latin typeface="Times New Roman" pitchFamily="18" charset="0"/>
                          <a:cs typeface="Times New Roman" pitchFamily="18" charset="0"/>
                        </a:rPr>
                        <a:t>2. 15</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2. 145</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2. 141</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492181">
                <a:tc>
                  <a:txBody>
                    <a:bodyPr/>
                    <a:lstStyle/>
                    <a:p>
                      <a:r>
                        <a:rPr lang="en-US" sz="1600" dirty="0">
                          <a:latin typeface="Times New Roman" pitchFamily="18" charset="0"/>
                          <a:cs typeface="Times New Roman" pitchFamily="18" charset="0"/>
                        </a:rPr>
                        <a:t>Total Deformation (mm)</a:t>
                      </a:r>
                      <a:endParaRPr lang="en-IN" sz="16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1. 08</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1. 1</a:t>
                      </a:r>
                    </a:p>
                  </a:txBody>
                  <a:tcPr/>
                </a:tc>
                <a:tc>
                  <a:txBody>
                    <a:bodyPr/>
                    <a:lstStyle/>
                    <a:p>
                      <a:pPr algn="ctr"/>
                      <a:r>
                        <a:rPr lang="en-US" dirty="0" smtClean="0">
                          <a:latin typeface="Times New Roman" pitchFamily="18" charset="0"/>
                          <a:cs typeface="Times New Roman" pitchFamily="18" charset="0"/>
                        </a:rPr>
                        <a:t>1. 42</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2. 12</a:t>
                      </a:r>
                      <a:endParaRPr lang="en-US" dirty="0">
                        <a:latin typeface="Times New Roman" pitchFamily="18" charset="0"/>
                        <a:cs typeface="Times New Roman" pitchFamily="18" charset="0"/>
                      </a:endParaRPr>
                    </a:p>
                  </a:txBody>
                  <a:tcPr/>
                </a:tc>
                <a:tc>
                  <a:txBody>
                    <a:bodyPr/>
                    <a:lstStyle/>
                    <a:p>
                      <a:pPr marL="342900" indent="-342900" algn="ctr">
                        <a:buAutoNum type="arabicPeriod"/>
                      </a:pPr>
                      <a:r>
                        <a:rPr lang="en-US" baseline="0" dirty="0" smtClean="0">
                          <a:latin typeface="Times New Roman" pitchFamily="18" charset="0"/>
                          <a:cs typeface="Times New Roman" pitchFamily="18" charset="0"/>
                        </a:rPr>
                        <a:t>1</a:t>
                      </a:r>
                      <a:r>
                        <a:rPr lang="en-US" dirty="0" smtClean="0">
                          <a:latin typeface="Times New Roman" pitchFamily="18" charset="0"/>
                          <a:cs typeface="Times New Roman" pitchFamily="18" charset="0"/>
                        </a:rPr>
                        <a:t>9</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492181">
                <a:tc>
                  <a:txBody>
                    <a:bodyPr/>
                    <a:lstStyle/>
                    <a:p>
                      <a:r>
                        <a:rPr lang="en-US" sz="1600" dirty="0">
                          <a:latin typeface="Times New Roman" pitchFamily="18" charset="0"/>
                          <a:cs typeface="Times New Roman" pitchFamily="18" charset="0"/>
                        </a:rPr>
                        <a:t>Strain</a:t>
                      </a:r>
                      <a:endParaRPr lang="en-IN" sz="16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0. 011</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0. 01</a:t>
                      </a:r>
                    </a:p>
                  </a:txBody>
                  <a:tcPr/>
                </a:tc>
                <a:tc>
                  <a:txBody>
                    <a:bodyPr/>
                    <a:lstStyle/>
                    <a:p>
                      <a:pPr algn="ctr"/>
                      <a:r>
                        <a:rPr lang="en-US" dirty="0" smtClean="0">
                          <a:latin typeface="Times New Roman" pitchFamily="18" charset="0"/>
                          <a:cs typeface="Times New Roman" pitchFamily="18" charset="0"/>
                        </a:rPr>
                        <a:t>0. 021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0. 02</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0. 022</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92181">
                <a:tc>
                  <a:txBody>
                    <a:bodyPr/>
                    <a:lstStyle/>
                    <a:p>
                      <a:r>
                        <a:rPr lang="en-US" sz="1600" dirty="0">
                          <a:latin typeface="Times New Roman" pitchFamily="18" charset="0"/>
                          <a:cs typeface="Times New Roman" pitchFamily="18" charset="0"/>
                        </a:rPr>
                        <a:t>Shear Stress (Mpa)</a:t>
                      </a:r>
                      <a:endParaRPr lang="en-IN" sz="1600" dirty="0">
                        <a:latin typeface="Times New Roman" pitchFamily="18" charset="0"/>
                        <a:cs typeface="Times New Roman" pitchFamily="18" charset="0"/>
                      </a:endParaRP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1. 105</a:t>
                      </a:r>
                    </a:p>
                  </a:txBody>
                  <a:tcPr/>
                </a:tc>
                <a:tc>
                  <a:txBody>
                    <a:bodyPr/>
                    <a:lstStyle/>
                    <a:p>
                      <a:pPr marL="0" algn="ctr" rtl="0" eaLnBrk="1" latinLnBrk="0" hangingPunct="1"/>
                      <a:r>
                        <a:rPr kumimoji="0" lang="en-US" kern="1200" dirty="0" smtClean="0">
                          <a:solidFill>
                            <a:srgbClr val="358B56"/>
                          </a:solidFill>
                          <a:latin typeface="Times New Roman" pitchFamily="18" charset="0"/>
                          <a:ea typeface="+mn-ea"/>
                          <a:cs typeface="Times New Roman" pitchFamily="18" charset="0"/>
                        </a:rPr>
                        <a:t>1. 104</a:t>
                      </a:r>
                    </a:p>
                  </a:txBody>
                  <a:tcPr/>
                </a:tc>
                <a:tc>
                  <a:txBody>
                    <a:bodyPr/>
                    <a:lstStyle/>
                    <a:p>
                      <a:pPr algn="ctr"/>
                      <a:r>
                        <a:rPr lang="en-US" dirty="0" smtClean="0">
                          <a:latin typeface="Times New Roman" pitchFamily="18" charset="0"/>
                          <a:cs typeface="Times New Roman" pitchFamily="18" charset="0"/>
                        </a:rPr>
                        <a:t>1. 11</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1. 114</a:t>
                      </a:r>
                      <a:endParaRPr lang="en-US" dirty="0">
                        <a:latin typeface="Times New Roman" pitchFamily="18" charset="0"/>
                        <a:cs typeface="Times New Roman" pitchFamily="18" charset="0"/>
                      </a:endParaRPr>
                    </a:p>
                  </a:txBody>
                  <a:tcPr/>
                </a:tc>
                <a:tc>
                  <a:txBody>
                    <a:bodyPr/>
                    <a:lstStyle/>
                    <a:p>
                      <a:pPr algn="ctr"/>
                      <a:r>
                        <a:rPr lang="en-US" dirty="0" smtClean="0">
                          <a:latin typeface="Times New Roman" pitchFamily="18" charset="0"/>
                          <a:cs typeface="Times New Roman" pitchFamily="18" charset="0"/>
                        </a:rPr>
                        <a:t>1. 106</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DF723-6BD7-1FC9-0446-99EB7BE48646}"/>
              </a:ext>
            </a:extLst>
          </p:cNvPr>
          <p:cNvSpPr txBox="1">
            <a:spLocks/>
          </p:cNvSpPr>
          <p:nvPr/>
        </p:nvSpPr>
        <p:spPr>
          <a:xfrm>
            <a:off x="539552" y="332656"/>
            <a:ext cx="7772400" cy="724942"/>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200" b="1" dirty="0" smtClean="0">
                <a:solidFill>
                  <a:schemeClr val="tx2"/>
                </a:solidFill>
                <a:latin typeface="Times New Roman" pitchFamily="18" charset="0"/>
                <a:ea typeface="+mj-ea"/>
                <a:cs typeface="Times New Roman" pitchFamily="18" charset="0"/>
              </a:rPr>
              <a:t>Point</a:t>
            </a:r>
            <a:r>
              <a:rPr kumimoji="0" lang="en-US" sz="32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 Load at 390N</a:t>
            </a:r>
            <a:endParaRPr kumimoji="0" lang="en-IN" sz="3200" b="1" i="0" u="none" strike="noStrike" kern="1200" cap="none" spc="0" normalizeH="0" baseline="0" noProof="0" dirty="0">
              <a:ln>
                <a:noFill/>
              </a:ln>
              <a:solidFill>
                <a:schemeClr val="tx2"/>
              </a:solidFill>
              <a:effectLst/>
              <a:uLnTx/>
              <a:uFillTx/>
              <a:latin typeface="+mj-lt"/>
              <a:ea typeface="+mj-ea"/>
              <a:cs typeface="+mj-cs"/>
            </a:endParaRPr>
          </a:p>
        </p:txBody>
      </p:sp>
      <p:sp>
        <p:nvSpPr>
          <p:cNvPr id="9" name="Rectangle 8"/>
          <p:cNvSpPr/>
          <p:nvPr/>
        </p:nvSpPr>
        <p:spPr>
          <a:xfrm>
            <a:off x="214282" y="3282735"/>
            <a:ext cx="4572000" cy="338554"/>
          </a:xfrm>
          <a:prstGeom prst="rect">
            <a:avLst/>
          </a:prstGeom>
        </p:spPr>
        <p:txBody>
          <a:bodyPr>
            <a:spAutoFit/>
          </a:bodyPr>
          <a:lstStyle/>
          <a:p>
            <a:r>
              <a:rPr lang="en-US" sz="1600" dirty="0" smtClean="0">
                <a:latin typeface="Times New Roman" pitchFamily="18" charset="0"/>
                <a:cs typeface="Times New Roman" pitchFamily="18" charset="0"/>
              </a:rPr>
              <a:t>Fig. 5 Von-misses stress Graph of Tensile load</a:t>
            </a:r>
            <a:endParaRPr lang="en-US" sz="1600" dirty="0">
              <a:latin typeface="Times New Roman" pitchFamily="18" charset="0"/>
              <a:cs typeface="Times New Roman" pitchFamily="18" charset="0"/>
            </a:endParaRPr>
          </a:p>
        </p:txBody>
      </p:sp>
      <p:sp>
        <p:nvSpPr>
          <p:cNvPr id="10" name="Rectangle 9"/>
          <p:cNvSpPr/>
          <p:nvPr/>
        </p:nvSpPr>
        <p:spPr>
          <a:xfrm>
            <a:off x="3857620" y="3304760"/>
            <a:ext cx="5143536" cy="338554"/>
          </a:xfrm>
          <a:prstGeom prst="rect">
            <a:avLst/>
          </a:prstGeom>
        </p:spPr>
        <p:txBody>
          <a:bodyPr wrap="square">
            <a:spAutoFit/>
          </a:bodyPr>
          <a:lstStyle/>
          <a:p>
            <a:r>
              <a:rPr lang="en-US" sz="1600" dirty="0" smtClean="0">
                <a:latin typeface="Times New Roman" pitchFamily="18" charset="0"/>
                <a:cs typeface="Times New Roman" pitchFamily="18" charset="0"/>
              </a:rPr>
              <a:t>	Fig. 6 Total deformation Graph of Tensile load</a:t>
            </a:r>
            <a:endParaRPr lang="en-US" sz="1600" dirty="0">
              <a:latin typeface="Times New Roman" pitchFamily="18" charset="0"/>
              <a:cs typeface="Times New Roman" pitchFamily="18" charset="0"/>
            </a:endParaRPr>
          </a:p>
        </p:txBody>
      </p:sp>
      <p:sp>
        <p:nvSpPr>
          <p:cNvPr id="11" name="Rectangle 10"/>
          <p:cNvSpPr/>
          <p:nvPr/>
        </p:nvSpPr>
        <p:spPr>
          <a:xfrm>
            <a:off x="714348" y="6233718"/>
            <a:ext cx="2987934" cy="338554"/>
          </a:xfrm>
          <a:prstGeom prst="rect">
            <a:avLst/>
          </a:prstGeom>
        </p:spPr>
        <p:txBody>
          <a:bodyPr wrap="none">
            <a:spAutoFit/>
          </a:bodyPr>
          <a:lstStyle/>
          <a:p>
            <a:r>
              <a:rPr lang="en-US" sz="1600" dirty="0" smtClean="0">
                <a:latin typeface="Times New Roman" pitchFamily="18" charset="0"/>
                <a:cs typeface="Times New Roman" pitchFamily="18" charset="0"/>
              </a:rPr>
              <a:t>Fig.7 Strain Graph of Tensile load</a:t>
            </a:r>
            <a:endParaRPr lang="en-US" sz="1600" dirty="0">
              <a:latin typeface="Times New Roman" pitchFamily="18" charset="0"/>
              <a:cs typeface="Times New Roman" pitchFamily="18" charset="0"/>
            </a:endParaRPr>
          </a:p>
        </p:txBody>
      </p:sp>
      <p:sp>
        <p:nvSpPr>
          <p:cNvPr id="12" name="Rectangle 11"/>
          <p:cNvSpPr/>
          <p:nvPr/>
        </p:nvSpPr>
        <p:spPr>
          <a:xfrm>
            <a:off x="5003586" y="6215082"/>
            <a:ext cx="3473643" cy="338554"/>
          </a:xfrm>
          <a:prstGeom prst="rect">
            <a:avLst/>
          </a:prstGeom>
        </p:spPr>
        <p:txBody>
          <a:bodyPr wrap="none">
            <a:spAutoFit/>
          </a:bodyPr>
          <a:lstStyle/>
          <a:p>
            <a:r>
              <a:rPr lang="en-US" sz="1600" dirty="0" smtClean="0">
                <a:latin typeface="Times New Roman" pitchFamily="18" charset="0"/>
                <a:cs typeface="Times New Roman" pitchFamily="18" charset="0"/>
              </a:rPr>
              <a:t>Fig.8 Shear stress Graph of Tensile load</a:t>
            </a:r>
            <a:endParaRPr lang="en-US" sz="1600" dirty="0">
              <a:latin typeface="Times New Roman" pitchFamily="18" charset="0"/>
              <a:cs typeface="Times New Roman" pitchFamily="18" charset="0"/>
            </a:endParaRPr>
          </a:p>
        </p:txBody>
      </p:sp>
      <p:graphicFrame>
        <p:nvGraphicFramePr>
          <p:cNvPr id="13" name="Chart 12"/>
          <p:cNvGraphicFramePr/>
          <p:nvPr/>
        </p:nvGraphicFramePr>
        <p:xfrm>
          <a:off x="285720" y="1071546"/>
          <a:ext cx="4251960" cy="20040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nvGraphicFramePr>
        <p:xfrm>
          <a:off x="4770120" y="1000108"/>
          <a:ext cx="4159598" cy="21793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nvGraphicFramePr>
        <p:xfrm>
          <a:off x="357158" y="3786190"/>
          <a:ext cx="4343400" cy="22860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nvGraphicFramePr>
        <p:xfrm>
          <a:off x="4786314" y="3786190"/>
          <a:ext cx="4133848" cy="225933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DF723-6BD7-1FC9-0446-99EB7BE48646}"/>
              </a:ext>
            </a:extLst>
          </p:cNvPr>
          <p:cNvSpPr txBox="1">
            <a:spLocks/>
          </p:cNvSpPr>
          <p:nvPr/>
        </p:nvSpPr>
        <p:spPr>
          <a:xfrm>
            <a:off x="539552" y="332656"/>
            <a:ext cx="7772400" cy="724942"/>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smtClean="0">
                <a:ln>
                  <a:noFill/>
                </a:ln>
                <a:solidFill>
                  <a:schemeClr val="tx2"/>
                </a:solidFill>
                <a:effectLst/>
                <a:uLnTx/>
                <a:uFillTx/>
                <a:latin typeface="Times New Roman" pitchFamily="18" charset="0"/>
                <a:ea typeface="+mj-ea"/>
                <a:cs typeface="Times New Roman" pitchFamily="18" charset="0"/>
              </a:rPr>
              <a:t>Shear Load at 390N</a:t>
            </a:r>
            <a:endParaRPr kumimoji="0" lang="en-IN" sz="3200" b="1"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3" name="Chart 2"/>
          <p:cNvGraphicFramePr/>
          <p:nvPr/>
        </p:nvGraphicFramePr>
        <p:xfrm>
          <a:off x="357158" y="928671"/>
          <a:ext cx="4238625" cy="2071702"/>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357158" y="3143248"/>
            <a:ext cx="4572000" cy="338554"/>
          </a:xfrm>
          <a:prstGeom prst="rect">
            <a:avLst/>
          </a:prstGeom>
        </p:spPr>
        <p:txBody>
          <a:bodyPr>
            <a:spAutoFit/>
          </a:bodyPr>
          <a:lstStyle/>
          <a:p>
            <a:r>
              <a:rPr lang="en-US" sz="1600" dirty="0" smtClean="0">
                <a:latin typeface="Times New Roman" pitchFamily="18" charset="0"/>
                <a:cs typeface="Times New Roman" pitchFamily="18" charset="0"/>
              </a:rPr>
              <a:t>Fig. 9 Von-misses stress Graph of Shear load</a:t>
            </a:r>
            <a:endParaRPr lang="en-US" sz="1600" dirty="0">
              <a:latin typeface="Times New Roman" pitchFamily="18" charset="0"/>
              <a:cs typeface="Times New Roman" pitchFamily="18" charset="0"/>
            </a:endParaRPr>
          </a:p>
        </p:txBody>
      </p:sp>
      <p:graphicFrame>
        <p:nvGraphicFramePr>
          <p:cNvPr id="6" name="Chart 5"/>
          <p:cNvGraphicFramePr/>
          <p:nvPr/>
        </p:nvGraphicFramePr>
        <p:xfrm>
          <a:off x="4929190" y="928670"/>
          <a:ext cx="3954780" cy="207170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5055508" y="3161884"/>
            <a:ext cx="4004238" cy="338554"/>
          </a:xfrm>
          <a:prstGeom prst="rect">
            <a:avLst/>
          </a:prstGeom>
        </p:spPr>
        <p:txBody>
          <a:bodyPr wrap="none">
            <a:spAutoFit/>
          </a:bodyPr>
          <a:lstStyle/>
          <a:p>
            <a:r>
              <a:rPr lang="en-US" sz="1600" dirty="0" smtClean="0">
                <a:latin typeface="Times New Roman" pitchFamily="18" charset="0"/>
                <a:cs typeface="Times New Roman" pitchFamily="18" charset="0"/>
              </a:rPr>
              <a:t>Fig. 10 Total deformation Graph of Shear load</a:t>
            </a:r>
            <a:endParaRPr lang="en-US" sz="1600" dirty="0">
              <a:latin typeface="Times New Roman" pitchFamily="18" charset="0"/>
              <a:cs typeface="Times New Roman" pitchFamily="18" charset="0"/>
            </a:endParaRPr>
          </a:p>
        </p:txBody>
      </p:sp>
      <p:graphicFrame>
        <p:nvGraphicFramePr>
          <p:cNvPr id="8" name="Chart 7"/>
          <p:cNvGraphicFramePr/>
          <p:nvPr/>
        </p:nvGraphicFramePr>
        <p:xfrm>
          <a:off x="357158" y="3571876"/>
          <a:ext cx="4251960" cy="250033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1071538" y="6233718"/>
            <a:ext cx="3014351" cy="338554"/>
          </a:xfrm>
          <a:prstGeom prst="rect">
            <a:avLst/>
          </a:prstGeom>
        </p:spPr>
        <p:txBody>
          <a:bodyPr wrap="none">
            <a:spAutoFit/>
          </a:bodyPr>
          <a:lstStyle/>
          <a:p>
            <a:r>
              <a:rPr lang="en-US" sz="1600" dirty="0" smtClean="0">
                <a:latin typeface="Times New Roman" pitchFamily="18" charset="0"/>
                <a:cs typeface="Times New Roman" pitchFamily="18" charset="0"/>
              </a:rPr>
              <a:t>Fig. 11 Strain Graph of Shear load</a:t>
            </a:r>
            <a:endParaRPr lang="en-US" sz="1600" dirty="0">
              <a:latin typeface="Times New Roman" pitchFamily="18" charset="0"/>
              <a:cs typeface="Times New Roman" pitchFamily="18" charset="0"/>
            </a:endParaRPr>
          </a:p>
        </p:txBody>
      </p:sp>
      <p:graphicFrame>
        <p:nvGraphicFramePr>
          <p:cNvPr id="10" name="Chart 9"/>
          <p:cNvGraphicFramePr/>
          <p:nvPr/>
        </p:nvGraphicFramePr>
        <p:xfrm>
          <a:off x="5000628" y="3571876"/>
          <a:ext cx="3884292" cy="2500330"/>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p:cNvSpPr/>
          <p:nvPr/>
        </p:nvSpPr>
        <p:spPr>
          <a:xfrm>
            <a:off x="5214942" y="6233718"/>
            <a:ext cx="3507692" cy="338554"/>
          </a:xfrm>
          <a:prstGeom prst="rect">
            <a:avLst/>
          </a:prstGeom>
        </p:spPr>
        <p:txBody>
          <a:bodyPr wrap="none">
            <a:spAutoFit/>
          </a:bodyPr>
          <a:lstStyle/>
          <a:p>
            <a:r>
              <a:rPr lang="en-US" sz="1600" dirty="0" smtClean="0">
                <a:latin typeface="Times New Roman" pitchFamily="18" charset="0"/>
                <a:cs typeface="Times New Roman" pitchFamily="18" charset="0"/>
              </a:rPr>
              <a:t>Fig. 12 Shear stress Graph of Shear load</a:t>
            </a:r>
            <a:endParaRPr lang="en-US" sz="1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7158" y="188640"/>
            <a:ext cx="8501122" cy="6312194"/>
          </a:xfrm>
        </p:spPr>
        <p:txBody>
          <a:bodyPr>
            <a:normAutofit/>
          </a:bodyPr>
          <a:lstStyle/>
          <a:p>
            <a:pPr>
              <a:buNone/>
            </a:pPr>
            <a:r>
              <a:rPr lang="en-US" sz="2400" b="1" u="sng" dirty="0">
                <a:latin typeface="Times New Roman" pitchFamily="18" charset="0"/>
                <a:cs typeface="Times New Roman" pitchFamily="18" charset="0"/>
              </a:rPr>
              <a:t>Modal Analysis</a:t>
            </a:r>
          </a:p>
          <a:p>
            <a:pPr>
              <a:buNone/>
            </a:pPr>
            <a:endParaRPr lang="en-IN" sz="2400" b="1" u="sng"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1633296630"/>
              </p:ext>
            </p:extLst>
          </p:nvPr>
        </p:nvGraphicFramePr>
        <p:xfrm>
          <a:off x="428594" y="979066"/>
          <a:ext cx="8429686" cy="2358023"/>
        </p:xfrm>
        <a:graphic>
          <a:graphicData uri="http://schemas.openxmlformats.org/drawingml/2006/table">
            <a:tbl>
              <a:tblPr firstRow="1" bandRow="1">
                <a:tableStyleId>{5C22544A-7EE6-4342-B048-85BDC9FD1C3A}</a:tableStyleId>
              </a:tblPr>
              <a:tblGrid>
                <a:gridCol w="1392176">
                  <a:extLst>
                    <a:ext uri="{9D8B030D-6E8A-4147-A177-3AD203B41FA5}">
                      <a16:colId xmlns:a16="http://schemas.microsoft.com/office/drawing/2014/main" xmlns="" val="20000"/>
                    </a:ext>
                  </a:extLst>
                </a:gridCol>
                <a:gridCol w="1392176">
                  <a:extLst>
                    <a:ext uri="{9D8B030D-6E8A-4147-A177-3AD203B41FA5}">
                      <a16:colId xmlns:a16="http://schemas.microsoft.com/office/drawing/2014/main" xmlns="" val="20001"/>
                    </a:ext>
                  </a:extLst>
                </a:gridCol>
                <a:gridCol w="1103976">
                  <a:extLst>
                    <a:ext uri="{9D8B030D-6E8A-4147-A177-3AD203B41FA5}">
                      <a16:colId xmlns:a16="http://schemas.microsoft.com/office/drawing/2014/main" xmlns="" val="20002"/>
                    </a:ext>
                  </a:extLst>
                </a:gridCol>
                <a:gridCol w="1234599">
                  <a:extLst>
                    <a:ext uri="{9D8B030D-6E8A-4147-A177-3AD203B41FA5}">
                      <a16:colId xmlns:a16="http://schemas.microsoft.com/office/drawing/2014/main" xmlns="" val="20003"/>
                    </a:ext>
                  </a:extLst>
                </a:gridCol>
                <a:gridCol w="2033457">
                  <a:extLst>
                    <a:ext uri="{9D8B030D-6E8A-4147-A177-3AD203B41FA5}">
                      <a16:colId xmlns:a16="http://schemas.microsoft.com/office/drawing/2014/main" xmlns="" val="20004"/>
                    </a:ext>
                  </a:extLst>
                </a:gridCol>
                <a:gridCol w="1273302">
                  <a:extLst>
                    <a:ext uri="{9D8B030D-6E8A-4147-A177-3AD203B41FA5}">
                      <a16:colId xmlns:a16="http://schemas.microsoft.com/office/drawing/2014/main" xmlns="" val="20005"/>
                    </a:ext>
                  </a:extLst>
                </a:gridCol>
              </a:tblGrid>
              <a:tr h="602039">
                <a:tc>
                  <a:txBody>
                    <a:bodyPr/>
                    <a:lstStyle/>
                    <a:p>
                      <a:endParaRPr lang="en-IN" dirty="0">
                        <a:latin typeface="Times New Roman" pitchFamily="18" charset="0"/>
                        <a:cs typeface="Times New Roman" pitchFamily="18" charset="0"/>
                      </a:endParaRPr>
                    </a:p>
                  </a:txBody>
                  <a:tcPr/>
                </a:tc>
                <a:tc>
                  <a:txBody>
                    <a:bodyPr/>
                    <a:lstStyle/>
                    <a:p>
                      <a:pPr algn="ctr"/>
                      <a:r>
                        <a:rPr lang="en-US" sz="1600" dirty="0" smtClean="0">
                          <a:latin typeface="Times New Roman" pitchFamily="18" charset="0"/>
                          <a:cs typeface="Times New Roman" pitchFamily="18" charset="0"/>
                        </a:rPr>
                        <a:t>Ti-6Al-4V</a:t>
                      </a:r>
                      <a:endParaRPr lang="en-US" sz="1600" dirty="0">
                        <a:latin typeface="Times New Roman" pitchFamily="18" charset="0"/>
                        <a:cs typeface="Times New Roman" pitchFamily="18" charset="0"/>
                      </a:endParaRPr>
                    </a:p>
                    <a:p>
                      <a:pPr algn="ctr"/>
                      <a:r>
                        <a:rPr lang="en-US" sz="1600" dirty="0">
                          <a:latin typeface="Times New Roman" pitchFamily="18" charset="0"/>
                          <a:cs typeface="Times New Roman" pitchFamily="18" charset="0"/>
                        </a:rPr>
                        <a:t>(Hz)</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Steel</a:t>
                      </a:r>
                      <a:r>
                        <a:rPr lang="en-US" sz="1600" baseline="0" dirty="0">
                          <a:latin typeface="Times New Roman" pitchFamily="18" charset="0"/>
                          <a:cs typeface="Times New Roman" pitchFamily="18" charset="0"/>
                        </a:rPr>
                        <a:t> 304</a:t>
                      </a:r>
                    </a:p>
                    <a:p>
                      <a:pPr algn="ctr"/>
                      <a:r>
                        <a:rPr lang="en-US" sz="1600" baseline="0" dirty="0">
                          <a:latin typeface="Times New Roman" pitchFamily="18" charset="0"/>
                          <a:cs typeface="Times New Roman" pitchFamily="18" charset="0"/>
                        </a:rPr>
                        <a:t>(Hz)</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Strontium</a:t>
                      </a:r>
                    </a:p>
                    <a:p>
                      <a:pPr algn="ctr"/>
                      <a:r>
                        <a:rPr lang="en-US" sz="1600" dirty="0">
                          <a:latin typeface="Times New Roman" pitchFamily="18" charset="0"/>
                          <a:cs typeface="Times New Roman" pitchFamily="18" charset="0"/>
                        </a:rPr>
                        <a:t>(Hz)</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Calcium Phosphate</a:t>
                      </a:r>
                    </a:p>
                    <a:p>
                      <a:pPr algn="ctr"/>
                      <a:r>
                        <a:rPr lang="en-US" sz="1600" dirty="0">
                          <a:latin typeface="Times New Roman" pitchFamily="18" charset="0"/>
                          <a:cs typeface="Times New Roman" pitchFamily="18" charset="0"/>
                        </a:rPr>
                        <a:t>(Hz)</a:t>
                      </a:r>
                      <a:endParaRPr lang="en-IN" sz="1600" dirty="0">
                        <a:latin typeface="Times New Roman" pitchFamily="18" charset="0"/>
                        <a:cs typeface="Times New Roman" pitchFamily="18" charset="0"/>
                      </a:endParaRPr>
                    </a:p>
                  </a:txBody>
                  <a:tcPr/>
                </a:tc>
                <a:tc>
                  <a:txBody>
                    <a:bodyPr/>
                    <a:lstStyle/>
                    <a:p>
                      <a:pPr algn="ctr"/>
                      <a:r>
                        <a:rPr lang="en-US" sz="1600" dirty="0">
                          <a:latin typeface="Times New Roman" pitchFamily="18" charset="0"/>
                          <a:cs typeface="Times New Roman" pitchFamily="18" charset="0"/>
                        </a:rPr>
                        <a:t>PLA</a:t>
                      </a:r>
                    </a:p>
                    <a:p>
                      <a:pPr algn="ctr"/>
                      <a:r>
                        <a:rPr lang="en-US" sz="1600" dirty="0">
                          <a:latin typeface="Times New Roman" pitchFamily="18" charset="0"/>
                          <a:cs typeface="Times New Roman" pitchFamily="18" charset="0"/>
                        </a:rPr>
                        <a:t>(Hz)</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438996">
                <a:tc>
                  <a:txBody>
                    <a:bodyPr/>
                    <a:lstStyle/>
                    <a:p>
                      <a:pPr algn="ctr"/>
                      <a:r>
                        <a:rPr lang="en-US" sz="2000" dirty="0">
                          <a:latin typeface="Times New Roman" pitchFamily="18" charset="0"/>
                          <a:cs typeface="Times New Roman" pitchFamily="18" charset="0"/>
                        </a:rPr>
                        <a:t>Mode</a:t>
                      </a:r>
                      <a:r>
                        <a:rPr lang="en-US" sz="2000" baseline="0" dirty="0">
                          <a:latin typeface="Times New Roman" pitchFamily="18" charset="0"/>
                          <a:cs typeface="Times New Roman" pitchFamily="18" charset="0"/>
                        </a:rPr>
                        <a:t> 1</a:t>
                      </a:r>
                      <a:endParaRPr lang="en-IN" sz="2000" dirty="0">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1.152</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1.235</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1.123</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1.102</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0.965</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438996">
                <a:tc>
                  <a:txBody>
                    <a:bodyPr/>
                    <a:lstStyle/>
                    <a:p>
                      <a:pPr algn="ctr"/>
                      <a:r>
                        <a:rPr lang="en-US" sz="2000" dirty="0">
                          <a:latin typeface="Times New Roman" pitchFamily="18" charset="0"/>
                          <a:cs typeface="Times New Roman" pitchFamily="18" charset="0"/>
                        </a:rPr>
                        <a:t>Mode</a:t>
                      </a:r>
                      <a:r>
                        <a:rPr lang="en-US" sz="2000" baseline="0" dirty="0">
                          <a:latin typeface="Times New Roman" pitchFamily="18" charset="0"/>
                          <a:cs typeface="Times New Roman" pitchFamily="18" charset="0"/>
                        </a:rPr>
                        <a:t> 2</a:t>
                      </a:r>
                      <a:endParaRPr lang="en-IN" sz="2000" dirty="0">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3.532</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3.653</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3.542</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3.321</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3.125</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438996">
                <a:tc>
                  <a:txBody>
                    <a:bodyPr/>
                    <a:lstStyle/>
                    <a:p>
                      <a:pPr algn="ctr"/>
                      <a:r>
                        <a:rPr lang="en-US" sz="2000" dirty="0">
                          <a:latin typeface="Times New Roman" pitchFamily="18" charset="0"/>
                          <a:cs typeface="Times New Roman" pitchFamily="18" charset="0"/>
                        </a:rPr>
                        <a:t>Mode 3</a:t>
                      </a:r>
                      <a:endParaRPr lang="en-IN" sz="2000" dirty="0">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6.698</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6.951</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6.532</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6.251</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6.123</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38996">
                <a:tc>
                  <a:txBody>
                    <a:bodyPr/>
                    <a:lstStyle/>
                    <a:p>
                      <a:pPr algn="ctr"/>
                      <a:r>
                        <a:rPr lang="en-US" sz="2000" dirty="0">
                          <a:latin typeface="Times New Roman" pitchFamily="18" charset="0"/>
                          <a:cs typeface="Times New Roman" pitchFamily="18" charset="0"/>
                        </a:rPr>
                        <a:t>Mode</a:t>
                      </a:r>
                      <a:r>
                        <a:rPr lang="en-US" sz="2000" baseline="0" dirty="0">
                          <a:latin typeface="Times New Roman" pitchFamily="18" charset="0"/>
                          <a:cs typeface="Times New Roman" pitchFamily="18" charset="0"/>
                        </a:rPr>
                        <a:t> 4</a:t>
                      </a:r>
                      <a:endParaRPr lang="en-IN" sz="2000" dirty="0">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25.782</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solidFill>
                            <a:srgbClr val="358B56"/>
                          </a:solidFill>
                          <a:latin typeface="Times New Roman" pitchFamily="18" charset="0"/>
                          <a:cs typeface="Times New Roman" pitchFamily="18" charset="0"/>
                        </a:rPr>
                        <a:t>26.128</a:t>
                      </a:r>
                      <a:endParaRPr lang="en-IN" sz="2000" dirty="0">
                        <a:solidFill>
                          <a:srgbClr val="358B56"/>
                        </a:solidFill>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24.68</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23.62</a:t>
                      </a:r>
                      <a:endParaRPr lang="en-IN" sz="2000" dirty="0">
                        <a:latin typeface="Times New Roman" pitchFamily="18" charset="0"/>
                        <a:cs typeface="Times New Roman" pitchFamily="18" charset="0"/>
                      </a:endParaRPr>
                    </a:p>
                  </a:txBody>
                  <a:tcPr/>
                </a:tc>
                <a:tc>
                  <a:txBody>
                    <a:bodyPr/>
                    <a:lstStyle/>
                    <a:p>
                      <a:pPr algn="ctr"/>
                      <a:r>
                        <a:rPr lang="en-US" sz="2000" dirty="0">
                          <a:latin typeface="Times New Roman" pitchFamily="18" charset="0"/>
                          <a:cs typeface="Times New Roman" pitchFamily="18" charset="0"/>
                        </a:rPr>
                        <a:t>23.654</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bl>
          </a:graphicData>
        </a:graphic>
      </p:graphicFrame>
      <p:sp>
        <p:nvSpPr>
          <p:cNvPr id="5" name="TextBox 4">
            <a:extLst>
              <a:ext uri="{FF2B5EF4-FFF2-40B4-BE49-F238E27FC236}">
                <a16:creationId xmlns:a16="http://schemas.microsoft.com/office/drawing/2014/main" xmlns="" id="{CD9EF4C9-05CB-BEE6-3B16-C0F6FA5B8F72}"/>
              </a:ext>
            </a:extLst>
          </p:cNvPr>
          <p:cNvSpPr txBox="1"/>
          <p:nvPr/>
        </p:nvSpPr>
        <p:spPr>
          <a:xfrm>
            <a:off x="443402" y="620688"/>
            <a:ext cx="3000396" cy="369332"/>
          </a:xfrm>
          <a:prstGeom prst="rect">
            <a:avLst/>
          </a:prstGeom>
          <a:noFill/>
        </p:spPr>
        <p:txBody>
          <a:bodyPr wrap="square" rtlCol="0">
            <a:spAutoFit/>
          </a:bodyPr>
          <a:lstStyle/>
          <a:p>
            <a:r>
              <a:rPr lang="en-US" b="1" dirty="0">
                <a:latin typeface="Times New Roman" pitchFamily="18" charset="0"/>
                <a:cs typeface="Times New Roman" pitchFamily="18" charset="0"/>
              </a:rPr>
              <a:t>Frequency:</a:t>
            </a:r>
            <a:endParaRPr lang="en-IN" b="1" dirty="0"/>
          </a:p>
        </p:txBody>
      </p:sp>
      <p:graphicFrame>
        <p:nvGraphicFramePr>
          <p:cNvPr id="7" name="Table 6">
            <a:extLst>
              <a:ext uri="{FF2B5EF4-FFF2-40B4-BE49-F238E27FC236}">
                <a16:creationId xmlns:a16="http://schemas.microsoft.com/office/drawing/2014/main" xmlns="" id="{35F40D5F-E182-0CE2-6CBB-F6465FED9A6B}"/>
              </a:ext>
            </a:extLst>
          </p:cNvPr>
          <p:cNvGraphicFramePr>
            <a:graphicFrameLocks noGrp="1"/>
          </p:cNvGraphicFramePr>
          <p:nvPr>
            <p:extLst>
              <p:ext uri="{D42A27DB-BD31-4B8C-83A1-F6EECF244321}">
                <p14:modId xmlns:p14="http://schemas.microsoft.com/office/powerpoint/2010/main" xmlns="" val="3983962584"/>
              </p:ext>
            </p:extLst>
          </p:nvPr>
        </p:nvGraphicFramePr>
        <p:xfrm>
          <a:off x="369328" y="3933056"/>
          <a:ext cx="8607327" cy="2591220"/>
        </p:xfrm>
        <a:graphic>
          <a:graphicData uri="http://schemas.openxmlformats.org/drawingml/2006/table">
            <a:tbl>
              <a:tblPr firstRow="1" bandRow="1">
                <a:tableStyleId>{5C22544A-7EE6-4342-B048-85BDC9FD1C3A}</a:tableStyleId>
              </a:tblPr>
              <a:tblGrid>
                <a:gridCol w="1046488">
                  <a:extLst>
                    <a:ext uri="{9D8B030D-6E8A-4147-A177-3AD203B41FA5}">
                      <a16:colId xmlns:a16="http://schemas.microsoft.com/office/drawing/2014/main" xmlns="" val="20000"/>
                    </a:ext>
                  </a:extLst>
                </a:gridCol>
                <a:gridCol w="1224136">
                  <a:extLst>
                    <a:ext uri="{9D8B030D-6E8A-4147-A177-3AD203B41FA5}">
                      <a16:colId xmlns:a16="http://schemas.microsoft.com/office/drawing/2014/main" xmlns="" val="20001"/>
                    </a:ext>
                  </a:extLst>
                </a:gridCol>
                <a:gridCol w="1328281">
                  <a:extLst>
                    <a:ext uri="{9D8B030D-6E8A-4147-A177-3AD203B41FA5}">
                      <a16:colId xmlns:a16="http://schemas.microsoft.com/office/drawing/2014/main" xmlns="" val="20002"/>
                    </a:ext>
                  </a:extLst>
                </a:gridCol>
                <a:gridCol w="1631386">
                  <a:extLst>
                    <a:ext uri="{9D8B030D-6E8A-4147-A177-3AD203B41FA5}">
                      <a16:colId xmlns:a16="http://schemas.microsoft.com/office/drawing/2014/main" xmlns="" val="20003"/>
                    </a:ext>
                  </a:extLst>
                </a:gridCol>
                <a:gridCol w="2150463">
                  <a:extLst>
                    <a:ext uri="{9D8B030D-6E8A-4147-A177-3AD203B41FA5}">
                      <a16:colId xmlns:a16="http://schemas.microsoft.com/office/drawing/2014/main" xmlns="" val="20004"/>
                    </a:ext>
                  </a:extLst>
                </a:gridCol>
                <a:gridCol w="1226573">
                  <a:extLst>
                    <a:ext uri="{9D8B030D-6E8A-4147-A177-3AD203B41FA5}">
                      <a16:colId xmlns:a16="http://schemas.microsoft.com/office/drawing/2014/main" xmlns="" val="20005"/>
                    </a:ext>
                  </a:extLst>
                </a:gridCol>
              </a:tblGrid>
              <a:tr h="663428">
                <a:tc>
                  <a:txBody>
                    <a:bodyPr/>
                    <a:lstStyle/>
                    <a:p>
                      <a:endParaRPr lang="en-IN" sz="1800" dirty="0">
                        <a:latin typeface="Times New Roman" pitchFamily="18" charset="0"/>
                        <a:cs typeface="Times New Roman" pitchFamily="18" charset="0"/>
                      </a:endParaRPr>
                    </a:p>
                  </a:txBody>
                  <a:tcPr/>
                </a:tc>
                <a:tc>
                  <a:txBody>
                    <a:bodyPr/>
                    <a:lstStyle/>
                    <a:p>
                      <a:pPr algn="ctr"/>
                      <a:r>
                        <a:rPr lang="en-US" sz="1800" dirty="0" smtClean="0">
                          <a:latin typeface="Times New Roman" pitchFamily="18" charset="0"/>
                          <a:cs typeface="Times New Roman" pitchFamily="18" charset="0"/>
                        </a:rPr>
                        <a:t>Ti-6Al-4V</a:t>
                      </a:r>
                      <a:endParaRPr lang="en-US" sz="1800" dirty="0">
                        <a:latin typeface="Times New Roman" pitchFamily="18" charset="0"/>
                        <a:cs typeface="Times New Roman" pitchFamily="18" charset="0"/>
                      </a:endParaRPr>
                    </a:p>
                    <a:p>
                      <a:pPr algn="ctr"/>
                      <a:r>
                        <a:rPr lang="en-US" sz="1800" dirty="0">
                          <a:latin typeface="Times New Roman" pitchFamily="18" charset="0"/>
                          <a:cs typeface="Times New Roman" pitchFamily="18" charset="0"/>
                        </a:rPr>
                        <a:t>(mm)</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Steel</a:t>
                      </a:r>
                      <a:r>
                        <a:rPr lang="en-US" sz="1800" baseline="0" dirty="0">
                          <a:latin typeface="Times New Roman" pitchFamily="18" charset="0"/>
                          <a:cs typeface="Times New Roman" pitchFamily="18" charset="0"/>
                        </a:rPr>
                        <a:t> 304</a:t>
                      </a:r>
                    </a:p>
                    <a:p>
                      <a:pPr algn="ctr"/>
                      <a:r>
                        <a:rPr lang="en-US" sz="1800" baseline="0" dirty="0">
                          <a:latin typeface="Times New Roman" pitchFamily="18" charset="0"/>
                          <a:cs typeface="Times New Roman" pitchFamily="18" charset="0"/>
                        </a:rPr>
                        <a:t>(mm)</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Strontium</a:t>
                      </a:r>
                    </a:p>
                    <a:p>
                      <a:pPr algn="ctr"/>
                      <a:r>
                        <a:rPr lang="en-US" sz="1800" dirty="0">
                          <a:latin typeface="Times New Roman" pitchFamily="18" charset="0"/>
                          <a:cs typeface="Times New Roman" pitchFamily="18" charset="0"/>
                        </a:rPr>
                        <a:t>(mm)</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Calcium Phosphate</a:t>
                      </a:r>
                    </a:p>
                    <a:p>
                      <a:pPr algn="ctr"/>
                      <a:r>
                        <a:rPr lang="en-US" sz="1800" dirty="0">
                          <a:latin typeface="Times New Roman" pitchFamily="18" charset="0"/>
                          <a:cs typeface="Times New Roman" pitchFamily="18" charset="0"/>
                        </a:rPr>
                        <a:t>(mm)</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PLA</a:t>
                      </a:r>
                    </a:p>
                    <a:p>
                      <a:pPr algn="ctr"/>
                      <a:r>
                        <a:rPr lang="en-US" sz="1800" dirty="0">
                          <a:latin typeface="Times New Roman" pitchFamily="18" charset="0"/>
                          <a:cs typeface="Times New Roman" pitchFamily="18" charset="0"/>
                        </a:rPr>
                        <a:t>(mm)</a:t>
                      </a:r>
                      <a:endParaRPr lang="en-IN" sz="1800" dirty="0">
                        <a:latin typeface="Times New Roman" pitchFamily="18" charset="0"/>
                        <a:cs typeface="Times New Roman" pitchFamily="18" charset="0"/>
                      </a:endParaRPr>
                    </a:p>
                  </a:txBody>
                  <a:tcPr/>
                </a:tc>
                <a:extLst>
                  <a:ext uri="{0D108BD9-81ED-4DB2-BD59-A6C34878D82A}">
                    <a16:rowId xmlns:a16="http://schemas.microsoft.com/office/drawing/2014/main" xmlns="" val="10000"/>
                  </a:ext>
                </a:extLst>
              </a:tr>
              <a:tr h="481948">
                <a:tc>
                  <a:txBody>
                    <a:bodyPr/>
                    <a:lstStyle/>
                    <a:p>
                      <a:r>
                        <a:rPr lang="en-US" sz="1800" dirty="0">
                          <a:latin typeface="Times New Roman" pitchFamily="18" charset="0"/>
                          <a:cs typeface="Times New Roman" pitchFamily="18" charset="0"/>
                        </a:rPr>
                        <a:t>Mode</a:t>
                      </a:r>
                      <a:r>
                        <a:rPr lang="en-US" sz="1800" baseline="0" dirty="0">
                          <a:latin typeface="Times New Roman" pitchFamily="18" charset="0"/>
                          <a:cs typeface="Times New Roman" pitchFamily="18" charset="0"/>
                        </a:rPr>
                        <a:t> 1</a:t>
                      </a:r>
                      <a:endParaRPr lang="en-IN" sz="1800" dirty="0">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0.355</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0.235</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0.632</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0.782</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0.793</a:t>
                      </a:r>
                      <a:endParaRPr lang="en-IN" sz="1800" dirty="0">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481948">
                <a:tc>
                  <a:txBody>
                    <a:bodyPr/>
                    <a:lstStyle/>
                    <a:p>
                      <a:r>
                        <a:rPr lang="en-US" sz="1800" dirty="0">
                          <a:latin typeface="Times New Roman" pitchFamily="18" charset="0"/>
                          <a:cs typeface="Times New Roman" pitchFamily="18" charset="0"/>
                        </a:rPr>
                        <a:t>Mode</a:t>
                      </a:r>
                      <a:r>
                        <a:rPr lang="en-US" sz="1800" baseline="0" dirty="0">
                          <a:latin typeface="Times New Roman" pitchFamily="18" charset="0"/>
                          <a:cs typeface="Times New Roman" pitchFamily="18" charset="0"/>
                        </a:rPr>
                        <a:t> 2</a:t>
                      </a:r>
                      <a:endParaRPr lang="en-IN" sz="1800" dirty="0">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0.998</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0.965</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1.253</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1.362</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1.456</a:t>
                      </a:r>
                      <a:endParaRPr lang="en-IN" sz="1800" dirty="0">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481948">
                <a:tc>
                  <a:txBody>
                    <a:bodyPr/>
                    <a:lstStyle/>
                    <a:p>
                      <a:r>
                        <a:rPr lang="en-US" sz="1800" dirty="0">
                          <a:latin typeface="Times New Roman" pitchFamily="18" charset="0"/>
                          <a:cs typeface="Times New Roman" pitchFamily="18" charset="0"/>
                        </a:rPr>
                        <a:t>Mode 3</a:t>
                      </a:r>
                      <a:endParaRPr lang="en-IN" sz="1800" dirty="0">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1.692</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1.652</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1.965</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2.361</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2.536</a:t>
                      </a:r>
                      <a:endParaRPr lang="en-IN" sz="1800" dirty="0">
                        <a:latin typeface="Times New Roman" pitchFamily="18" charset="0"/>
                        <a:cs typeface="Times New Roman" pitchFamily="18" charset="0"/>
                      </a:endParaRPr>
                    </a:p>
                  </a:txBody>
                  <a:tcPr/>
                </a:tc>
                <a:extLst>
                  <a:ext uri="{0D108BD9-81ED-4DB2-BD59-A6C34878D82A}">
                    <a16:rowId xmlns:a16="http://schemas.microsoft.com/office/drawing/2014/main" xmlns="" val="10003"/>
                  </a:ext>
                </a:extLst>
              </a:tr>
              <a:tr h="481948">
                <a:tc>
                  <a:txBody>
                    <a:bodyPr/>
                    <a:lstStyle/>
                    <a:p>
                      <a:r>
                        <a:rPr lang="en-US" sz="1800" dirty="0">
                          <a:latin typeface="Times New Roman" pitchFamily="18" charset="0"/>
                          <a:cs typeface="Times New Roman" pitchFamily="18" charset="0"/>
                        </a:rPr>
                        <a:t>Mode</a:t>
                      </a:r>
                      <a:r>
                        <a:rPr lang="en-US" sz="1800" baseline="0" dirty="0">
                          <a:latin typeface="Times New Roman" pitchFamily="18" charset="0"/>
                          <a:cs typeface="Times New Roman" pitchFamily="18" charset="0"/>
                        </a:rPr>
                        <a:t> 4</a:t>
                      </a:r>
                      <a:endParaRPr lang="en-IN" sz="1800" dirty="0">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2.96</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solidFill>
                            <a:srgbClr val="358B56"/>
                          </a:solidFill>
                          <a:latin typeface="Times New Roman" pitchFamily="18" charset="0"/>
                          <a:cs typeface="Times New Roman" pitchFamily="18" charset="0"/>
                        </a:rPr>
                        <a:t>2.63</a:t>
                      </a:r>
                      <a:endParaRPr lang="en-IN" sz="1800" dirty="0">
                        <a:solidFill>
                          <a:srgbClr val="358B56"/>
                        </a:solidFill>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3.15</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3.351</a:t>
                      </a:r>
                      <a:endParaRPr lang="en-IN" sz="1800"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3.56</a:t>
                      </a:r>
                      <a:endParaRPr lang="en-IN" sz="1800" dirty="0">
                        <a:latin typeface="Times New Roman" pitchFamily="18" charset="0"/>
                        <a:cs typeface="Times New Roman" pitchFamily="18" charset="0"/>
                      </a:endParaRPr>
                    </a:p>
                  </a:txBody>
                  <a:tcPr/>
                </a:tc>
                <a:extLst>
                  <a:ext uri="{0D108BD9-81ED-4DB2-BD59-A6C34878D82A}">
                    <a16:rowId xmlns:a16="http://schemas.microsoft.com/office/drawing/2014/main" xmlns="" val="10004"/>
                  </a:ext>
                </a:extLst>
              </a:tr>
            </a:tbl>
          </a:graphicData>
        </a:graphic>
      </p:graphicFrame>
      <p:sp>
        <p:nvSpPr>
          <p:cNvPr id="8" name="TextBox 7">
            <a:extLst>
              <a:ext uri="{FF2B5EF4-FFF2-40B4-BE49-F238E27FC236}">
                <a16:creationId xmlns:a16="http://schemas.microsoft.com/office/drawing/2014/main" xmlns="" id="{DE88585D-11A6-77C2-5321-FA2693ECB970}"/>
              </a:ext>
            </a:extLst>
          </p:cNvPr>
          <p:cNvSpPr txBox="1"/>
          <p:nvPr/>
        </p:nvSpPr>
        <p:spPr>
          <a:xfrm>
            <a:off x="450704" y="3431938"/>
            <a:ext cx="3000396" cy="369332"/>
          </a:xfrm>
          <a:prstGeom prst="rect">
            <a:avLst/>
          </a:prstGeom>
          <a:noFill/>
        </p:spPr>
        <p:txBody>
          <a:bodyPr wrap="square" rtlCol="0">
            <a:spAutoFit/>
          </a:bodyPr>
          <a:lstStyle/>
          <a:p>
            <a:r>
              <a:rPr lang="en-US" b="1" dirty="0">
                <a:latin typeface="Times New Roman" pitchFamily="18" charset="0"/>
                <a:cs typeface="Times New Roman" pitchFamily="18" charset="0"/>
              </a:rPr>
              <a:t>Total Deformation:</a:t>
            </a:r>
            <a:endParaRPr lang="en-IN" b="1" dirty="0"/>
          </a:p>
        </p:txBody>
      </p:sp>
    </p:spTree>
    <p:extLst>
      <p:ext uri="{BB962C8B-B14F-4D97-AF65-F5344CB8AC3E}">
        <p14:creationId xmlns:p14="http://schemas.microsoft.com/office/powerpoint/2010/main" xmlns="" val="456523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DF723-6BD7-1FC9-0446-99EB7BE48646}"/>
              </a:ext>
            </a:extLst>
          </p:cNvPr>
          <p:cNvSpPr>
            <a:spLocks noGrp="1"/>
          </p:cNvSpPr>
          <p:nvPr>
            <p:ph type="title"/>
          </p:nvPr>
        </p:nvSpPr>
        <p:spPr>
          <a:xfrm>
            <a:off x="539552" y="332656"/>
            <a:ext cx="7772400" cy="724942"/>
          </a:xfrm>
        </p:spPr>
        <p:txBody>
          <a:bodyPr/>
          <a:lstStyle/>
          <a:p>
            <a:r>
              <a:rPr lang="en-US" sz="3200" b="1" dirty="0">
                <a:latin typeface="Times New Roman" pitchFamily="18" charset="0"/>
                <a:cs typeface="Times New Roman" pitchFamily="18" charset="0"/>
              </a:rPr>
              <a:t>Frequency</a:t>
            </a:r>
            <a:endParaRPr lang="en-IN" sz="3200" b="1" dirty="0"/>
          </a:p>
        </p:txBody>
      </p:sp>
      <p:graphicFrame>
        <p:nvGraphicFramePr>
          <p:cNvPr id="3" name="Chart 2">
            <a:extLst>
              <a:ext uri="{FF2B5EF4-FFF2-40B4-BE49-F238E27FC236}">
                <a16:creationId xmlns:a16="http://schemas.microsoft.com/office/drawing/2014/main" xmlns="" id="{0D590F69-5FA6-DDCB-246B-E438C7DCBF4D}"/>
              </a:ext>
            </a:extLst>
          </p:cNvPr>
          <p:cNvGraphicFramePr/>
          <p:nvPr>
            <p:extLst>
              <p:ext uri="{D42A27DB-BD31-4B8C-83A1-F6EECF244321}">
                <p14:modId xmlns:p14="http://schemas.microsoft.com/office/powerpoint/2010/main" xmlns="" val="3504786849"/>
              </p:ext>
            </p:extLst>
          </p:nvPr>
        </p:nvGraphicFramePr>
        <p:xfrm>
          <a:off x="570788" y="1340768"/>
          <a:ext cx="8033659" cy="5040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4072274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DF723-6BD7-1FC9-0446-99EB7BE48646}"/>
              </a:ext>
            </a:extLst>
          </p:cNvPr>
          <p:cNvSpPr>
            <a:spLocks noGrp="1"/>
          </p:cNvSpPr>
          <p:nvPr>
            <p:ph type="title"/>
          </p:nvPr>
        </p:nvSpPr>
        <p:spPr>
          <a:xfrm>
            <a:off x="539552" y="332656"/>
            <a:ext cx="7772400" cy="724942"/>
          </a:xfrm>
        </p:spPr>
        <p:txBody>
          <a:bodyPr/>
          <a:lstStyle/>
          <a:p>
            <a:r>
              <a:rPr lang="en-US" sz="3200" b="1" dirty="0">
                <a:latin typeface="Times New Roman" pitchFamily="18" charset="0"/>
                <a:cs typeface="Times New Roman" pitchFamily="18" charset="0"/>
              </a:rPr>
              <a:t>Total Deformation</a:t>
            </a:r>
            <a:endParaRPr lang="en-IN" sz="3200" b="1" dirty="0"/>
          </a:p>
        </p:txBody>
      </p:sp>
      <p:graphicFrame>
        <p:nvGraphicFramePr>
          <p:cNvPr id="3" name="Chart 2">
            <a:extLst>
              <a:ext uri="{FF2B5EF4-FFF2-40B4-BE49-F238E27FC236}">
                <a16:creationId xmlns:a16="http://schemas.microsoft.com/office/drawing/2014/main" xmlns="" id="{0D590F69-5FA6-DDCB-246B-E438C7DCBF4D}"/>
              </a:ext>
            </a:extLst>
          </p:cNvPr>
          <p:cNvGraphicFramePr/>
          <p:nvPr>
            <p:extLst>
              <p:ext uri="{D42A27DB-BD31-4B8C-83A1-F6EECF244321}">
                <p14:modId xmlns:p14="http://schemas.microsoft.com/office/powerpoint/2010/main" xmlns="" val="308866835"/>
              </p:ext>
            </p:extLst>
          </p:nvPr>
        </p:nvGraphicFramePr>
        <p:xfrm>
          <a:off x="570788" y="1340768"/>
          <a:ext cx="8033659" cy="50405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499551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06288"/>
            <a:ext cx="8258204" cy="1143000"/>
          </a:xfrm>
        </p:spPr>
        <p:txBody>
          <a:bodyPr>
            <a:normAutofit/>
          </a:bodyPr>
          <a:lstStyle/>
          <a:p>
            <a:r>
              <a:rPr lang="en-US" sz="3600" b="1" u="sng" dirty="0">
                <a:solidFill>
                  <a:schemeClr val="tx1"/>
                </a:solidFill>
                <a:latin typeface="Times New Roman" pitchFamily="18" charset="0"/>
                <a:cs typeface="Times New Roman" pitchFamily="18" charset="0"/>
              </a:rPr>
              <a:t>Rapid Prototyping</a:t>
            </a:r>
            <a:endParaRPr lang="en-IN" sz="36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95536" y="908720"/>
            <a:ext cx="8114188" cy="5769932"/>
          </a:xfrm>
        </p:spPr>
        <p:txBody>
          <a:bodyPr/>
          <a:lstStyle/>
          <a:p>
            <a:r>
              <a:rPr lang="en-US" dirty="0">
                <a:latin typeface="Times New Roman" pitchFamily="18" charset="0"/>
                <a:cs typeface="Times New Roman" pitchFamily="18" charset="0"/>
              </a:rPr>
              <a:t>Using FDM method.</a:t>
            </a:r>
            <a:endParaRPr lang="en-IN" dirty="0">
              <a:latin typeface="Times New Roman" pitchFamily="18" charset="0"/>
              <a:cs typeface="Times New Roman" pitchFamily="18" charset="0"/>
            </a:endParaRPr>
          </a:p>
        </p:txBody>
      </p:sp>
      <p:pic>
        <p:nvPicPr>
          <p:cNvPr id="4" name="Picture 3" descr="WhatsApp Image 2021-06-19 at 2.36.01 PM.jpeg"/>
          <p:cNvPicPr>
            <a:picLocks noChangeAspect="1"/>
          </p:cNvPicPr>
          <p:nvPr/>
        </p:nvPicPr>
        <p:blipFill>
          <a:blip r:embed="rId2"/>
          <a:stretch>
            <a:fillRect/>
          </a:stretch>
        </p:blipFill>
        <p:spPr>
          <a:xfrm>
            <a:off x="4788160" y="1340768"/>
            <a:ext cx="3528256" cy="1785950"/>
          </a:xfrm>
          <a:prstGeom prst="rect">
            <a:avLst/>
          </a:prstGeom>
          <a:ln>
            <a:noFill/>
          </a:ln>
          <a:effectLst>
            <a:outerShdw blurRad="292100" dist="139700" dir="2700000" algn="tl" rotWithShape="0">
              <a:srgbClr val="333333">
                <a:alpha val="65000"/>
              </a:srgbClr>
            </a:outerShdw>
          </a:effectLst>
        </p:spPr>
      </p:pic>
      <p:pic>
        <p:nvPicPr>
          <p:cNvPr id="5" name="Picture 4" descr="WhatsApp Image 2021-06-19 at 2.16.06 PM.jpeg"/>
          <p:cNvPicPr>
            <a:picLocks noChangeAspect="1"/>
          </p:cNvPicPr>
          <p:nvPr/>
        </p:nvPicPr>
        <p:blipFill>
          <a:blip r:embed="rId3"/>
          <a:stretch>
            <a:fillRect/>
          </a:stretch>
        </p:blipFill>
        <p:spPr>
          <a:xfrm>
            <a:off x="611560" y="1442178"/>
            <a:ext cx="3495902" cy="1698790"/>
          </a:xfrm>
          <a:prstGeom prst="rect">
            <a:avLst/>
          </a:prstGeom>
          <a:ln>
            <a:noFill/>
          </a:ln>
          <a:effectLst>
            <a:outerShdw blurRad="292100" dist="139700" dir="2700000" algn="tl" rotWithShape="0">
              <a:srgbClr val="333333">
                <a:alpha val="65000"/>
              </a:srgbClr>
            </a:outerShdw>
          </a:effectLst>
        </p:spPr>
      </p:pic>
      <p:pic>
        <p:nvPicPr>
          <p:cNvPr id="6" name="Picture 5" descr="WhatsApp Image 2021-06-19 at 2.36.00 PM.jpeg"/>
          <p:cNvPicPr>
            <a:picLocks noChangeAspect="1"/>
          </p:cNvPicPr>
          <p:nvPr/>
        </p:nvPicPr>
        <p:blipFill>
          <a:blip r:embed="rId4"/>
          <a:stretch>
            <a:fillRect/>
          </a:stretch>
        </p:blipFill>
        <p:spPr>
          <a:xfrm>
            <a:off x="1115616" y="3687298"/>
            <a:ext cx="7143800" cy="247800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142846" y="3275692"/>
            <a:ext cx="2653290" cy="369332"/>
          </a:xfrm>
          <a:prstGeom prst="rect">
            <a:avLst/>
          </a:prstGeom>
        </p:spPr>
        <p:txBody>
          <a:bodyPr wrap="none">
            <a:spAutoFit/>
          </a:bodyPr>
          <a:lstStyle/>
          <a:p>
            <a:r>
              <a:rPr lang="en-US" dirty="0">
                <a:latin typeface="Times New Roman" pitchFamily="18" charset="0"/>
                <a:cs typeface="Times New Roman" pitchFamily="18" charset="0"/>
              </a:rPr>
              <a:t>Fig. 31.Rapid Prototyping </a:t>
            </a:r>
            <a:endParaRPr lang="en-IN" dirty="0"/>
          </a:p>
        </p:txBody>
      </p:sp>
      <p:sp>
        <p:nvSpPr>
          <p:cNvPr id="8" name="Rectangle 7"/>
          <p:cNvSpPr/>
          <p:nvPr/>
        </p:nvSpPr>
        <p:spPr>
          <a:xfrm>
            <a:off x="2483768" y="6309320"/>
            <a:ext cx="4807726" cy="369332"/>
          </a:xfrm>
          <a:prstGeom prst="rect">
            <a:avLst/>
          </a:prstGeom>
        </p:spPr>
        <p:txBody>
          <a:bodyPr wrap="none">
            <a:spAutoFit/>
          </a:bodyPr>
          <a:lstStyle/>
          <a:p>
            <a:r>
              <a:rPr lang="en-US" dirty="0">
                <a:latin typeface="Times New Roman" pitchFamily="18" charset="0"/>
                <a:cs typeface="Times New Roman" pitchFamily="18" charset="0"/>
              </a:rPr>
              <a:t>Fig. 32. Humer bone Produced with FDM method</a:t>
            </a:r>
            <a:endParaRPr lang="en-IN" dirty="0"/>
          </a:p>
        </p:txBody>
      </p:sp>
    </p:spTree>
    <p:extLst>
      <p:ext uri="{BB962C8B-B14F-4D97-AF65-F5344CB8AC3E}">
        <p14:creationId xmlns:p14="http://schemas.microsoft.com/office/powerpoint/2010/main" xmlns="" val="58611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74638"/>
            <a:ext cx="8329642" cy="1082660"/>
          </a:xfrm>
        </p:spPr>
        <p:txBody>
          <a:bodyPr>
            <a:normAutofit/>
          </a:bodyPr>
          <a:lstStyle/>
          <a:p>
            <a:r>
              <a:rPr lang="en-US" sz="3600" b="1" dirty="0">
                <a:solidFill>
                  <a:schemeClr val="tx1"/>
                </a:solidFill>
                <a:latin typeface="Times New Roman" pitchFamily="18" charset="0"/>
                <a:cs typeface="Times New Roman" pitchFamily="18" charset="0"/>
              </a:rPr>
              <a:t>1. </a:t>
            </a:r>
            <a:r>
              <a:rPr lang="en-US" sz="3600" b="1" u="sng" dirty="0">
                <a:solidFill>
                  <a:schemeClr val="tx1"/>
                </a:solidFill>
                <a:latin typeface="Times New Roman" pitchFamily="18" charset="0"/>
                <a:cs typeface="Times New Roman" pitchFamily="18" charset="0"/>
              </a:rPr>
              <a:t>Abstract </a:t>
            </a:r>
            <a:endParaRPr lang="en-IN" sz="36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357158" y="1571612"/>
            <a:ext cx="8329642" cy="4714908"/>
          </a:xfrm>
        </p:spPr>
        <p:txBody>
          <a:bodyPr>
            <a:normAutofit/>
          </a:bodyPr>
          <a:lstStyle/>
          <a:p>
            <a:pPr marL="514350" indent="-514350" algn="just">
              <a:buNone/>
            </a:pPr>
            <a:r>
              <a:rPr lang="en-US" sz="2800" dirty="0">
                <a:latin typeface="Times New Roman" pitchFamily="18" charset="0"/>
                <a:cs typeface="Times New Roman" pitchFamily="18" charset="0"/>
              </a:rPr>
              <a:t>        The project founds the best suitable material for Human Bone implant by evaluating specific properties of the material. The Material properties are evaluated by using </a:t>
            </a:r>
            <a:r>
              <a:rPr lang="en-US" sz="2800" dirty="0" err="1">
                <a:latin typeface="Times New Roman" pitchFamily="18" charset="0"/>
                <a:cs typeface="Times New Roman" pitchFamily="18" charset="0"/>
              </a:rPr>
              <a:t>Ansys</a:t>
            </a:r>
            <a:r>
              <a:rPr lang="en-US" sz="2800" dirty="0">
                <a:latin typeface="Times New Roman" pitchFamily="18" charset="0"/>
                <a:cs typeface="Times New Roman" pitchFamily="18" charset="0"/>
              </a:rPr>
              <a:t> Workbench software and the prototype model is created by using Rapid Prototyping technique.</a:t>
            </a:r>
          </a:p>
        </p:txBody>
      </p:sp>
    </p:spTree>
    <p:extLst>
      <p:ext uri="{BB962C8B-B14F-4D97-AF65-F5344CB8AC3E}">
        <p14:creationId xmlns:p14="http://schemas.microsoft.com/office/powerpoint/2010/main" xmlns="" val="3444508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401080" cy="1143000"/>
          </a:xfrm>
        </p:spPr>
        <p:txBody>
          <a:bodyPr>
            <a:normAutofit/>
          </a:bodyPr>
          <a:lstStyle/>
          <a:p>
            <a:r>
              <a:rPr lang="en-US" sz="3600" b="1" dirty="0">
                <a:solidFill>
                  <a:schemeClr val="tx1"/>
                </a:solidFill>
                <a:latin typeface="Times New Roman" pitchFamily="18" charset="0"/>
                <a:cs typeface="Times New Roman" pitchFamily="18" charset="0"/>
              </a:rPr>
              <a:t>9. </a:t>
            </a:r>
            <a:r>
              <a:rPr lang="en-US" sz="3600" b="1" u="sng" dirty="0">
                <a:solidFill>
                  <a:schemeClr val="tx1"/>
                </a:solidFill>
                <a:latin typeface="Times New Roman" pitchFamily="18" charset="0"/>
                <a:cs typeface="Times New Roman" pitchFamily="18" charset="0"/>
              </a:rPr>
              <a:t>Conclusion</a:t>
            </a:r>
            <a:endParaRPr lang="en-IN" sz="3600" b="1" u="sng"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14282" y="1447800"/>
            <a:ext cx="8643998" cy="4981596"/>
          </a:xfrm>
        </p:spPr>
        <p:txBody>
          <a:bodyPr>
            <a:normAutofit/>
          </a:bodyPr>
          <a:lstStyle/>
          <a:p>
            <a:pPr algn="just"/>
            <a:r>
              <a:rPr lang="en-US" sz="2000" dirty="0">
                <a:latin typeface="Times New Roman" pitchFamily="18" charset="0"/>
                <a:cs typeface="Times New Roman" pitchFamily="18" charset="0"/>
              </a:rPr>
              <a:t>To conclude, There are only three different materials that can be used for Bone Transplantation. </a:t>
            </a:r>
          </a:p>
          <a:p>
            <a:pPr algn="just"/>
            <a:r>
              <a:rPr lang="en-US" sz="2000" dirty="0">
                <a:latin typeface="Times New Roman" pitchFamily="18" charset="0"/>
                <a:cs typeface="Times New Roman" pitchFamily="18" charset="0"/>
              </a:rPr>
              <a:t>In the case of Femur Bone Implant, </a:t>
            </a:r>
            <a:r>
              <a:rPr lang="en-US" sz="2000" dirty="0" smtClean="0">
                <a:latin typeface="Times New Roman" pitchFamily="18" charset="0"/>
                <a:cs typeface="Times New Roman" pitchFamily="18" charset="0"/>
              </a:rPr>
              <a:t>Ti-6Al-4V </a:t>
            </a:r>
            <a:r>
              <a:rPr lang="en-US" sz="2000" dirty="0">
                <a:latin typeface="Times New Roman" pitchFamily="18" charset="0"/>
                <a:cs typeface="Times New Roman" pitchFamily="18" charset="0"/>
              </a:rPr>
              <a:t>will be the best material for bearing different types of loads that occur. Because, for Compressive Load </a:t>
            </a:r>
            <a:r>
              <a:rPr lang="en-US" sz="2000" dirty="0" smtClean="0">
                <a:latin typeface="Times New Roman" pitchFamily="18" charset="0"/>
                <a:cs typeface="Times New Roman" pitchFamily="18" charset="0"/>
              </a:rPr>
              <a:t>Ti-6Al-4V’s </a:t>
            </a:r>
            <a:r>
              <a:rPr lang="en-US" sz="2000" b="1" dirty="0" err="1">
                <a:latin typeface="Times New Roman" pitchFamily="18" charset="0"/>
                <a:cs typeface="Times New Roman" pitchFamily="18" charset="0"/>
              </a:rPr>
              <a:t>Vom</a:t>
            </a:r>
            <a:r>
              <a:rPr lang="en-US" sz="2000" b="1" dirty="0">
                <a:latin typeface="Times New Roman" pitchFamily="18" charset="0"/>
                <a:cs typeface="Times New Roman" pitchFamily="18" charset="0"/>
              </a:rPr>
              <a:t>-misses stress</a:t>
            </a:r>
            <a:r>
              <a:rPr lang="en-US" sz="2000" dirty="0">
                <a:latin typeface="Times New Roman" pitchFamily="18" charset="0"/>
                <a:cs typeface="Times New Roman" pitchFamily="18" charset="0"/>
              </a:rPr>
              <a:t> is </a:t>
            </a:r>
            <a:r>
              <a:rPr lang="en-US" sz="2000" b="1" dirty="0">
                <a:latin typeface="Times New Roman" pitchFamily="18" charset="0"/>
                <a:cs typeface="Times New Roman" pitchFamily="18" charset="0"/>
              </a:rPr>
              <a:t>7.69</a:t>
            </a:r>
            <a:r>
              <a:rPr lang="en-US" sz="2000" dirty="0">
                <a:latin typeface="Times New Roman" pitchFamily="18" charset="0"/>
                <a:cs typeface="Times New Roman" pitchFamily="18" charset="0"/>
              </a:rPr>
              <a:t> Mpa, </a:t>
            </a:r>
            <a:r>
              <a:rPr lang="en-US" sz="2000" b="1" dirty="0">
                <a:latin typeface="Times New Roman" pitchFamily="18" charset="0"/>
                <a:cs typeface="Times New Roman" pitchFamily="18" charset="0"/>
              </a:rPr>
              <a:t>Total Deformation </a:t>
            </a:r>
            <a:r>
              <a:rPr lang="en-US" sz="2000" dirty="0">
                <a:latin typeface="Times New Roman" pitchFamily="18" charset="0"/>
                <a:cs typeface="Times New Roman" pitchFamily="18" charset="0"/>
              </a:rPr>
              <a:t>is </a:t>
            </a:r>
            <a:r>
              <a:rPr lang="en-US" sz="2000" b="1" dirty="0">
                <a:latin typeface="Times New Roman" pitchFamily="18" charset="0"/>
                <a:cs typeface="Times New Roman" pitchFamily="18" charset="0"/>
              </a:rPr>
              <a:t>130.90</a:t>
            </a:r>
            <a:r>
              <a:rPr lang="en-US" sz="2000" dirty="0">
                <a:latin typeface="Times New Roman" pitchFamily="18" charset="0"/>
                <a:cs typeface="Times New Roman" pitchFamily="18" charset="0"/>
              </a:rPr>
              <a:t>mm, </a:t>
            </a:r>
            <a:r>
              <a:rPr lang="en-US" sz="2000" b="1" dirty="0">
                <a:latin typeface="Times New Roman" pitchFamily="18" charset="0"/>
                <a:cs typeface="Times New Roman" pitchFamily="18" charset="0"/>
              </a:rPr>
              <a:t>Strain</a:t>
            </a:r>
            <a:r>
              <a:rPr lang="en-US" sz="2000" dirty="0">
                <a:latin typeface="Times New Roman" pitchFamily="18" charset="0"/>
                <a:cs typeface="Times New Roman" pitchFamily="18" charset="0"/>
              </a:rPr>
              <a:t> is </a:t>
            </a:r>
            <a:r>
              <a:rPr lang="en-US" sz="2000" b="1" dirty="0">
                <a:latin typeface="Times New Roman" pitchFamily="18" charset="0"/>
                <a:cs typeface="Times New Roman" pitchFamily="18" charset="0"/>
              </a:rPr>
              <a:t>0.064</a:t>
            </a:r>
            <a:r>
              <a:rPr lang="en-IN" sz="2000" dirty="0">
                <a:latin typeface="Times New Roman" pitchFamily="18" charset="0"/>
                <a:cs typeface="Times New Roman" pitchFamily="18" charset="0"/>
              </a:rPr>
              <a:t>, and </a:t>
            </a:r>
            <a:r>
              <a:rPr lang="en-IN" sz="2000" b="1" dirty="0">
                <a:latin typeface="Times New Roman" pitchFamily="18" charset="0"/>
                <a:cs typeface="Times New Roman" pitchFamily="18" charset="0"/>
              </a:rPr>
              <a:t>Shear Stress </a:t>
            </a:r>
            <a:r>
              <a:rPr lang="en-IN" sz="2000" dirty="0">
                <a:latin typeface="Times New Roman" pitchFamily="18" charset="0"/>
                <a:cs typeface="Times New Roman" pitchFamily="18" charset="0"/>
              </a:rPr>
              <a:t>is </a:t>
            </a:r>
            <a:r>
              <a:rPr lang="en-IN" sz="2000" b="1" dirty="0">
                <a:latin typeface="Times New Roman" pitchFamily="18" charset="0"/>
                <a:cs typeface="Times New Roman" pitchFamily="18" charset="0"/>
              </a:rPr>
              <a:t>0.96</a:t>
            </a:r>
            <a:r>
              <a:rPr lang="en-IN" sz="2000" dirty="0">
                <a:latin typeface="Times New Roman" pitchFamily="18" charset="0"/>
                <a:cs typeface="Times New Roman" pitchFamily="18" charset="0"/>
              </a:rPr>
              <a:t> </a:t>
            </a:r>
            <a:r>
              <a:rPr lang="en-IN" sz="2000" dirty="0" err="1">
                <a:latin typeface="Times New Roman" pitchFamily="18" charset="0"/>
                <a:cs typeface="Times New Roman" pitchFamily="18" charset="0"/>
              </a:rPr>
              <a:t>Mpa</a:t>
            </a:r>
            <a:r>
              <a:rPr lang="en-IN"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As, </a:t>
            </a:r>
            <a:r>
              <a:rPr lang="en-US" sz="2000" dirty="0" smtClean="0">
                <a:latin typeface="Times New Roman" pitchFamily="18" charset="0"/>
                <a:cs typeface="Times New Roman" pitchFamily="18" charset="0"/>
              </a:rPr>
              <a:t>Ti-6Al-4V </a:t>
            </a:r>
            <a:r>
              <a:rPr lang="en-US" sz="2000" dirty="0">
                <a:latin typeface="Times New Roman" pitchFamily="18" charset="0"/>
                <a:cs typeface="Times New Roman" pitchFamily="18" charset="0"/>
              </a:rPr>
              <a:t>metal is very expensive we can replace it with Stainless steel 304. Because, With the result identified in this project for </a:t>
            </a:r>
            <a:r>
              <a:rPr lang="en-US" sz="2000" dirty="0" smtClean="0">
                <a:latin typeface="Times New Roman" pitchFamily="18" charset="0"/>
                <a:cs typeface="Times New Roman" pitchFamily="18" charset="0"/>
              </a:rPr>
              <a:t>Ti-6Al-4V </a:t>
            </a:r>
            <a:r>
              <a:rPr lang="en-US" sz="2000" dirty="0">
                <a:latin typeface="Times New Roman" pitchFamily="18" charset="0"/>
                <a:cs typeface="Times New Roman" pitchFamily="18" charset="0"/>
              </a:rPr>
              <a:t>and Stainless steel are almost near. </a:t>
            </a:r>
          </a:p>
          <a:p>
            <a:pPr algn="just"/>
            <a:r>
              <a:rPr lang="en-US" sz="2000" dirty="0">
                <a:latin typeface="Times New Roman" pitchFamily="18" charset="0"/>
                <a:cs typeface="Times New Roman" pitchFamily="18" charset="0"/>
              </a:rPr>
              <a:t>By Using Rapid Prototyping Technique prototype Bone is manufactured.</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2604160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572560" cy="1143000"/>
          </a:xfrm>
        </p:spPr>
        <p:txBody>
          <a:bodyPr>
            <a:normAutofit/>
          </a:bodyPr>
          <a:lstStyle/>
          <a:p>
            <a:r>
              <a:rPr lang="en-US" sz="3600" b="1" dirty="0">
                <a:solidFill>
                  <a:schemeClr val="tx1"/>
                </a:solidFill>
                <a:latin typeface="Times New Roman" pitchFamily="18" charset="0"/>
                <a:cs typeface="Times New Roman" pitchFamily="18" charset="0"/>
              </a:rPr>
              <a:t>10. Future Scope</a:t>
            </a:r>
            <a:endParaRPr lang="en-IN"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sz="quarter" idx="1"/>
          </p:nvPr>
        </p:nvSpPr>
        <p:spPr>
          <a:xfrm>
            <a:off x="285720" y="1447800"/>
            <a:ext cx="8572560" cy="4981596"/>
          </a:xfrm>
        </p:spPr>
        <p:txBody>
          <a:bodyPr/>
          <a:lstStyle/>
          <a:p>
            <a:r>
              <a:rPr lang="en-US" sz="2400" dirty="0">
                <a:latin typeface="Times New Roman" pitchFamily="18" charset="0"/>
                <a:cs typeface="Times New Roman" pitchFamily="18" charset="0"/>
              </a:rPr>
              <a:t>With the help of Selective Laser Sintering Process </a:t>
            </a:r>
            <a:r>
              <a:rPr lang="en-US" sz="2400" dirty="0" smtClean="0">
                <a:latin typeface="Times New Roman" pitchFamily="18" charset="0"/>
                <a:cs typeface="Times New Roman" pitchFamily="18" charset="0"/>
              </a:rPr>
              <a:t>Ti-6Al-4V </a:t>
            </a:r>
            <a:r>
              <a:rPr lang="en-US" sz="2400" dirty="0">
                <a:latin typeface="Times New Roman" pitchFamily="18" charset="0"/>
                <a:cs typeface="Times New Roman" pitchFamily="18" charset="0"/>
              </a:rPr>
              <a:t>metal Femur bone can be manufactured.</a:t>
            </a:r>
          </a:p>
          <a:p>
            <a:r>
              <a:rPr lang="en-US" sz="2400" dirty="0">
                <a:latin typeface="Times New Roman" pitchFamily="18" charset="0"/>
                <a:cs typeface="Times New Roman" pitchFamily="18" charset="0"/>
              </a:rPr>
              <a:t>The Human Bone Transplantation  becomes uncomplicated.</a:t>
            </a:r>
          </a:p>
          <a:p>
            <a:pPr>
              <a:buNone/>
            </a:pPr>
            <a:endParaRPr lang="en-US" dirty="0"/>
          </a:p>
          <a:p>
            <a:endParaRPr lang="en-IN" dirty="0"/>
          </a:p>
        </p:txBody>
      </p:sp>
    </p:spTree>
    <p:extLst>
      <p:ext uri="{BB962C8B-B14F-4D97-AF65-F5344CB8AC3E}">
        <p14:creationId xmlns:p14="http://schemas.microsoft.com/office/powerpoint/2010/main" xmlns="" val="211350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57188" y="-285776"/>
            <a:ext cx="8329612" cy="1143000"/>
          </a:xfrm>
        </p:spPr>
        <p:txBody>
          <a:bodyPr/>
          <a:lstStyle/>
          <a:p>
            <a:pPr eaLnBrk="1" hangingPunct="1"/>
            <a:r>
              <a:rPr lang="en-US" sz="3600" b="1" dirty="0">
                <a:solidFill>
                  <a:schemeClr val="tx1"/>
                </a:solidFill>
                <a:latin typeface="Times New Roman" pitchFamily="18" charset="0"/>
                <a:cs typeface="Times New Roman" pitchFamily="18" charset="0"/>
              </a:rPr>
              <a:t>11. </a:t>
            </a:r>
            <a:r>
              <a:rPr lang="en-US" sz="3600" b="1" u="sng" dirty="0">
                <a:solidFill>
                  <a:schemeClr val="tx1"/>
                </a:solidFill>
                <a:latin typeface="Times New Roman" pitchFamily="18" charset="0"/>
                <a:cs typeface="Times New Roman" pitchFamily="18" charset="0"/>
              </a:rPr>
              <a:t>References </a:t>
            </a:r>
            <a:endParaRPr lang="en-IN" sz="3600" b="1" u="sng" dirty="0">
              <a:solidFill>
                <a:schemeClr val="tx1"/>
              </a:solidFill>
              <a:latin typeface="Times New Roman" pitchFamily="18" charset="0"/>
              <a:cs typeface="Times New Roman" pitchFamily="18" charset="0"/>
            </a:endParaRPr>
          </a:p>
        </p:txBody>
      </p:sp>
      <p:sp>
        <p:nvSpPr>
          <p:cNvPr id="18435" name="Content Placeholder 2"/>
          <p:cNvSpPr>
            <a:spLocks noGrp="1"/>
          </p:cNvSpPr>
          <p:nvPr>
            <p:ph sz="quarter" idx="1"/>
          </p:nvPr>
        </p:nvSpPr>
        <p:spPr>
          <a:xfrm>
            <a:off x="357188" y="857251"/>
            <a:ext cx="8429625" cy="5643584"/>
          </a:xfrm>
        </p:spPr>
        <p:txBody>
          <a:bodyPr/>
          <a:lstStyle/>
          <a:p>
            <a:pPr marL="457200" indent="-457200" algn="just" eaLnBrk="1" hangingPunct="1">
              <a:spcBef>
                <a:spcPct val="0"/>
              </a:spcBef>
              <a:buClrTx/>
              <a:buSzTx/>
              <a:buFont typeface="Wingdings 2" pitchFamily="18" charset="2"/>
              <a:buAutoNum type="arabicParenR"/>
              <a:defRPr/>
            </a:pPr>
            <a:r>
              <a:rPr lang="en-IN" sz="2400" dirty="0">
                <a:solidFill>
                  <a:srgbClr val="000000"/>
                </a:solidFill>
                <a:latin typeface="Times New Roman" pitchFamily="18" charset="0"/>
                <a:cs typeface="Times New Roman" pitchFamily="18" charset="0"/>
              </a:rPr>
              <a:t>Jennie Walker, Nursing Time [online], Research Article, February 2020.</a:t>
            </a:r>
          </a:p>
          <a:p>
            <a:pPr marL="457200" indent="-457200" algn="just" eaLnBrk="1" hangingPunct="1">
              <a:spcBef>
                <a:spcPct val="0"/>
              </a:spcBef>
              <a:buClrTx/>
              <a:buSzTx/>
              <a:buFont typeface="Wingdings 2" pitchFamily="18" charset="2"/>
              <a:buAutoNum type="arabicParenR"/>
              <a:defRPr/>
            </a:pPr>
            <a:r>
              <a:rPr lang="en-US" sz="2400" dirty="0">
                <a:solidFill>
                  <a:srgbClr val="000000"/>
                </a:solidFill>
                <a:latin typeface="Times New Roman" pitchFamily="18" charset="0"/>
                <a:cs typeface="Times New Roman" pitchFamily="18" charset="0"/>
              </a:rPr>
              <a:t>Ayden Kabakci, Buyukmumcu, Wilma, Cicekcibasi, Akin </a:t>
            </a:r>
            <a:r>
              <a:rPr lang="en-US" sz="2400" dirty="0">
                <a:latin typeface="Times New Roman" pitchFamily="18" charset="0"/>
                <a:cs typeface="Times New Roman" pitchFamily="18" charset="0"/>
              </a:rPr>
              <a:t>&amp; Chan, </a:t>
            </a:r>
            <a:r>
              <a:rPr lang="en-US" sz="2400" dirty="0">
                <a:solidFill>
                  <a:srgbClr val="000000"/>
                </a:solidFill>
                <a:latin typeface="Times New Roman" pitchFamily="18" charset="0"/>
                <a:cs typeface="Times New Roman" pitchFamily="18" charset="0"/>
              </a:rPr>
              <a:t>International Journal of Morphology, an osteometric study on humerus bones, October 2017.</a:t>
            </a:r>
          </a:p>
          <a:p>
            <a:pPr marL="342900" indent="-342900" algn="just" eaLnBrk="1" fontAlgn="ctr" hangingPunct="1">
              <a:buFont typeface="Wingdings 2" pitchFamily="18" charset="2"/>
              <a:buNone/>
              <a:defRPr/>
            </a:pPr>
            <a:r>
              <a:rPr lang="en-US" sz="2400" dirty="0">
                <a:latin typeface="Times New Roman" pitchFamily="18" charset="0"/>
                <a:cs typeface="Times New Roman" pitchFamily="18" charset="0"/>
              </a:rPr>
              <a:t>3</a:t>
            </a:r>
            <a:r>
              <a:rPr lang="en-IN" sz="2400" dirty="0">
                <a:latin typeface="Times New Roman" pitchFamily="18" charset="0"/>
                <a:cs typeface="Times New Roman" pitchFamily="18" charset="0"/>
              </a:rPr>
              <a:t>) Ryan Trombetta, Jason A. Inzana, 3D Printing of Calcium Phosphate Ceramics for Bone Tissue Engineering and Drug Delivery, </a:t>
            </a:r>
            <a:r>
              <a:rPr lang="en-US" sz="2400" dirty="0">
                <a:latin typeface="Times New Roman" pitchFamily="18" charset="0"/>
                <a:cs typeface="Times New Roman" pitchFamily="18" charset="0"/>
              </a:rPr>
              <a:t>Research gate journal</a:t>
            </a:r>
            <a:r>
              <a:rPr lang="en-IN" sz="2400" dirty="0">
                <a:latin typeface="Times New Roman" pitchFamily="18" charset="0"/>
                <a:cs typeface="Times New Roman" pitchFamily="18" charset="0"/>
              </a:rPr>
              <a:t>, </a:t>
            </a:r>
            <a:r>
              <a:rPr lang="en-US" sz="2400" dirty="0">
                <a:latin typeface="Times New Roman" pitchFamily="18" charset="0"/>
                <a:cs typeface="Times New Roman" pitchFamily="18" charset="0"/>
              </a:rPr>
              <a:t>June 2016.</a:t>
            </a:r>
          </a:p>
          <a:p>
            <a:pPr marL="342900" indent="-342900" algn="just" eaLnBrk="1" fontAlgn="ctr" hangingPunct="1">
              <a:spcBef>
                <a:spcPts val="0"/>
              </a:spcBef>
              <a:spcAft>
                <a:spcPts val="0"/>
              </a:spcAft>
              <a:buClrTx/>
              <a:buSzTx/>
              <a:buFont typeface="Wingdings 2" pitchFamily="18" charset="2"/>
              <a:buNone/>
              <a:defRPr/>
            </a:pPr>
            <a:r>
              <a:rPr lang="en-US" sz="2400" dirty="0">
                <a:latin typeface="Times New Roman" pitchFamily="18" charset="0"/>
                <a:cs typeface="Times New Roman" pitchFamily="18" charset="0"/>
              </a:rPr>
              <a:t>4) Shivraj Yeole[Doctor of Philosophy], Research Gate Journal, December 2015.</a:t>
            </a:r>
          </a:p>
          <a:p>
            <a:pPr algn="just">
              <a:buFont typeface="Wingdings 2" pitchFamily="18" charset="2"/>
              <a:buNone/>
              <a:defRPr/>
            </a:pPr>
            <a:r>
              <a:rPr lang="en-US" sz="2400" dirty="0">
                <a:latin typeface="Times New Roman" pitchFamily="18" charset="0"/>
                <a:cs typeface="Times New Roman" pitchFamily="18" charset="0"/>
              </a:rPr>
              <a:t>5) Orthopedics &amp; Traumatology: Surgery &amp; Research. Volume 102, Issue 7, November 2016.</a:t>
            </a:r>
          </a:p>
          <a:p>
            <a:pPr algn="just">
              <a:buNone/>
              <a:defRPr/>
            </a:pPr>
            <a:r>
              <a:rPr lang="en-US" sz="2400" dirty="0">
                <a:latin typeface="Times New Roman" pitchFamily="18" charset="0"/>
                <a:cs typeface="Times New Roman" pitchFamily="18" charset="0"/>
              </a:rPr>
              <a:t>6) S. Lokanadham., “Morphometric analysis of humerus bone in Indian population,” Sch. J. App. Med. Sci., 2013.</a:t>
            </a:r>
          </a:p>
          <a:p>
            <a:pPr algn="just">
              <a:buNone/>
              <a:defRPr/>
            </a:pPr>
            <a:endParaRPr lang="en-US" sz="24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44" y="476321"/>
            <a:ext cx="8858312" cy="4524315"/>
          </a:xfrm>
          <a:prstGeom prst="rect">
            <a:avLst/>
          </a:prstGeom>
        </p:spPr>
        <p:txBody>
          <a:bodyPr wrap="square">
            <a:spAutoFit/>
          </a:bodyPr>
          <a:lstStyle/>
          <a:p>
            <a:pPr algn="just"/>
            <a:r>
              <a:rPr lang="en-US" sz="2400" dirty="0">
                <a:latin typeface="Times New Roman" pitchFamily="18" charset="0"/>
                <a:cs typeface="Times New Roman" pitchFamily="18" charset="0"/>
              </a:rPr>
              <a:t>7) </a:t>
            </a:r>
            <a:r>
              <a:rPr lang="en-US" sz="2400" dirty="0" err="1">
                <a:latin typeface="Times New Roman" pitchFamily="18" charset="0"/>
                <a:cs typeface="Times New Roman" pitchFamily="18" charset="0"/>
              </a:rPr>
              <a:t>Rahul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Manohar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Sherekar</a:t>
            </a:r>
            <a:r>
              <a:rPr lang="en-US" sz="2400" dirty="0">
                <a:latin typeface="Times New Roman" pitchFamily="18" charset="0"/>
                <a:cs typeface="Times New Roman" pitchFamily="18" charset="0"/>
              </a:rPr>
              <a:t> et al., “Manufacturing &amp; biomechanical analysis of a human shoulder joint: a methodology review,” Am. J. Mech. Eng. Atom., 2014.</a:t>
            </a:r>
          </a:p>
          <a:p>
            <a:pPr algn="just"/>
            <a:r>
              <a:rPr lang="en-US" sz="2400" dirty="0">
                <a:latin typeface="Times New Roman" pitchFamily="18" charset="0"/>
                <a:cs typeface="Times New Roman" pitchFamily="18" charset="0"/>
              </a:rPr>
              <a:t>8) Additive Manufacturing, Published by Science Direct journal &amp;            books, Volume 33 May 2020.</a:t>
            </a:r>
          </a:p>
          <a:p>
            <a:pPr marL="457200" indent="-457200" algn="just">
              <a:buAutoNum type="arabicParenR" startAt="9"/>
            </a:pPr>
            <a:r>
              <a:rPr lang="en-US" sz="2400" dirty="0">
                <a:latin typeface="Times New Roman" pitchFamily="18" charset="0"/>
                <a:cs typeface="Times New Roman" pitchFamily="18" charset="0"/>
              </a:rPr>
              <a:t>Leonardo Frizziero, Giampiero Donnici, New Methodology for Diagnosis of Orthopedic Diseases through Additive Manufacturing Models. 7 March 2019.</a:t>
            </a:r>
          </a:p>
          <a:p>
            <a:pPr marL="457200" indent="-457200" algn="just">
              <a:buAutoNum type="arabicParenR" startAt="9"/>
            </a:pPr>
            <a:r>
              <a:rPr lang="en-US" sz="2400" dirty="0">
                <a:latin typeface="Times New Roman" pitchFamily="18" charset="0"/>
                <a:cs typeface="Times New Roman" pitchFamily="18" charset="0"/>
              </a:rPr>
              <a:t> Auricchio, F.;Marconi, S. 3D printing: Clinical applications in orthopedics and traumatology. EFORT Open Rev. 2016, 1, 121–127. </a:t>
            </a:r>
          </a:p>
          <a:p>
            <a:pPr algn="just"/>
            <a:endParaRPr lang="en-US" sz="24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p:cNvPicPr>
          <p:nvPr/>
        </p:nvPicPr>
        <p:blipFill>
          <a:blip r:embed="rId2"/>
          <a:srcRect/>
          <a:stretch>
            <a:fillRect/>
          </a:stretch>
        </p:blipFill>
        <p:spPr bwMode="auto">
          <a:xfrm>
            <a:off x="1285875" y="1357313"/>
            <a:ext cx="6667500" cy="4191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57188" y="285711"/>
            <a:ext cx="8215312" cy="571521"/>
          </a:xfrm>
        </p:spPr>
        <p:txBody>
          <a:bodyPr/>
          <a:lstStyle/>
          <a:p>
            <a:pPr eaLnBrk="1" hangingPunct="1"/>
            <a:r>
              <a:rPr lang="en-US" sz="3600" b="1" dirty="0">
                <a:solidFill>
                  <a:schemeClr val="tx1"/>
                </a:solidFill>
                <a:latin typeface="Times New Roman" pitchFamily="18" charset="0"/>
                <a:cs typeface="Times New Roman" pitchFamily="18" charset="0"/>
              </a:rPr>
              <a:t>2. </a:t>
            </a:r>
            <a:r>
              <a:rPr lang="en-US" sz="3600" b="1" u="sng" dirty="0">
                <a:solidFill>
                  <a:schemeClr val="tx1"/>
                </a:solidFill>
                <a:latin typeface="Times New Roman" pitchFamily="18" charset="0"/>
                <a:cs typeface="Times New Roman" pitchFamily="18" charset="0"/>
              </a:rPr>
              <a:t>Introduction </a:t>
            </a:r>
            <a:endParaRPr lang="en-IN" sz="3600" b="1" u="sng" dirty="0">
              <a:solidFill>
                <a:schemeClr val="tx1"/>
              </a:solidFill>
            </a:endParaRPr>
          </a:p>
        </p:txBody>
      </p:sp>
      <p:sp>
        <p:nvSpPr>
          <p:cNvPr id="4" name="Content Placeholder 3"/>
          <p:cNvSpPr>
            <a:spLocks noGrp="1"/>
          </p:cNvSpPr>
          <p:nvPr>
            <p:ph sz="quarter" idx="1"/>
          </p:nvPr>
        </p:nvSpPr>
        <p:spPr>
          <a:xfrm>
            <a:off x="428656" y="785794"/>
            <a:ext cx="8572500" cy="5429250"/>
          </a:xfrm>
        </p:spPr>
        <p:txBody>
          <a:bodyPr>
            <a:normAutofit/>
          </a:bodyPr>
          <a:lstStyle/>
          <a:p>
            <a:pPr marL="457200" indent="-457200" algn="just" eaLnBrk="1" fontAlgn="auto" hangingPunct="1">
              <a:spcBef>
                <a:spcPts val="580"/>
              </a:spcBef>
              <a:spcAft>
                <a:spcPts val="0"/>
              </a:spcAft>
              <a:buFont typeface="Wingdings 2"/>
              <a:buNone/>
              <a:defRPr/>
            </a:pPr>
            <a:r>
              <a:rPr lang="en-US" sz="2400" b="1" dirty="0">
                <a:latin typeface="Times New Roman" pitchFamily="18" charset="0"/>
                <a:cs typeface="Times New Roman" pitchFamily="18" charset="0"/>
              </a:rPr>
              <a:t>   HUMER BONE</a:t>
            </a:r>
          </a:p>
          <a:p>
            <a:pPr eaLnBrk="1" hangingPunct="1">
              <a:defRPr/>
            </a:pPr>
            <a:r>
              <a:rPr lang="en-US" sz="2400" dirty="0">
                <a:latin typeface="Times New Roman" pitchFamily="18" charset="0"/>
                <a:cs typeface="Times New Roman" pitchFamily="18" charset="0"/>
              </a:rPr>
              <a:t>Humer bone is the longest and thickest bone of the upper extremity.</a:t>
            </a:r>
          </a:p>
          <a:p>
            <a:pPr eaLnBrk="1" hangingPunct="1">
              <a:defRPr/>
            </a:pPr>
            <a:r>
              <a:rPr lang="en-US" sz="2400" dirty="0">
                <a:latin typeface="Times New Roman" pitchFamily="18" charset="0"/>
                <a:cs typeface="Times New Roman" pitchFamily="18" charset="0"/>
              </a:rPr>
              <a:t>It is a long bone that runs from the shoulder &amp; Scapula (shoulder blade) to the elbow.</a:t>
            </a:r>
          </a:p>
          <a:p>
            <a:pPr marL="274320" indent="-274320" eaLnBrk="1" fontAlgn="auto" hangingPunct="1">
              <a:spcBef>
                <a:spcPts val="580"/>
              </a:spcBef>
              <a:spcAft>
                <a:spcPts val="0"/>
              </a:spcAft>
              <a:buFont typeface="Wingdings 2"/>
              <a:buNone/>
              <a:defRPr/>
            </a:pPr>
            <a:endParaRPr lang="en-US" sz="2400" dirty="0">
              <a:latin typeface="Times New Roman" pitchFamily="18" charset="0"/>
              <a:cs typeface="Times New Roman" pitchFamily="18" charset="0"/>
            </a:endParaRPr>
          </a:p>
        </p:txBody>
      </p:sp>
      <p:pic>
        <p:nvPicPr>
          <p:cNvPr id="8196" name="Picture 5" descr="gcse-skeleton-bones600.jpg"/>
          <p:cNvPicPr>
            <a:picLocks noChangeAspect="1"/>
          </p:cNvPicPr>
          <p:nvPr/>
        </p:nvPicPr>
        <p:blipFill>
          <a:blip r:embed="rId3"/>
          <a:srcRect/>
          <a:stretch>
            <a:fillRect/>
          </a:stretch>
        </p:blipFill>
        <p:spPr bwMode="auto">
          <a:xfrm>
            <a:off x="6072188" y="2500313"/>
            <a:ext cx="2892425" cy="4000500"/>
          </a:xfrm>
          <a:prstGeom prst="rect">
            <a:avLst/>
          </a:prstGeom>
          <a:noFill/>
          <a:ln w="9525">
            <a:noFill/>
            <a:miter lim="800000"/>
            <a:headEnd/>
            <a:tailEnd/>
          </a:ln>
        </p:spPr>
      </p:pic>
      <p:sp>
        <p:nvSpPr>
          <p:cNvPr id="8197" name="AutoShape 2" descr="Humerus Bone Labeled Vector Illustration Diagram Stock Illustration -  Download Image Now - i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latin typeface="Perpetua" pitchFamily="18" charset="0"/>
            </a:endParaRPr>
          </a:p>
        </p:txBody>
      </p:sp>
      <p:sp>
        <p:nvSpPr>
          <p:cNvPr id="8198" name="AutoShape 4" descr="Humerus Bone Labeled Vector Illustration Diagram Stock Illustration -  Download Image Now - iStoc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dirty="0">
              <a:latin typeface="Perpetua" pitchFamily="18" charset="0"/>
            </a:endParaRPr>
          </a:p>
        </p:txBody>
      </p:sp>
      <p:pic>
        <p:nvPicPr>
          <p:cNvPr id="8199" name="Picture 9" descr="nt6h4rfy-1363841360.png"/>
          <p:cNvPicPr>
            <a:picLocks noChangeAspect="1"/>
          </p:cNvPicPr>
          <p:nvPr/>
        </p:nvPicPr>
        <p:blipFill>
          <a:blip r:embed="rId4"/>
          <a:srcRect/>
          <a:stretch>
            <a:fillRect/>
          </a:stretch>
        </p:blipFill>
        <p:spPr bwMode="auto">
          <a:xfrm>
            <a:off x="4071938" y="2714625"/>
            <a:ext cx="2212975" cy="3700463"/>
          </a:xfrm>
          <a:prstGeom prst="rect">
            <a:avLst/>
          </a:prstGeom>
          <a:noFill/>
          <a:ln w="9525">
            <a:noFill/>
            <a:miter lim="800000"/>
            <a:headEnd/>
            <a:tailEnd/>
          </a:ln>
        </p:spPr>
      </p:pic>
      <p:pic>
        <p:nvPicPr>
          <p:cNvPr id="8200" name="Picture 10" descr="Figure-2-Structure-of-a-Long-Bone-humerus.png"/>
          <p:cNvPicPr>
            <a:picLocks noChangeAspect="1"/>
          </p:cNvPicPr>
          <p:nvPr/>
        </p:nvPicPr>
        <p:blipFill>
          <a:blip r:embed="rId5"/>
          <a:srcRect r="2" b="6296"/>
          <a:stretch>
            <a:fillRect/>
          </a:stretch>
        </p:blipFill>
        <p:spPr bwMode="auto">
          <a:xfrm>
            <a:off x="785813" y="3214688"/>
            <a:ext cx="2000250" cy="3000375"/>
          </a:xfrm>
          <a:prstGeom prst="rect">
            <a:avLst/>
          </a:prstGeom>
          <a:noFill/>
          <a:ln w="9525">
            <a:noFill/>
            <a:miter lim="800000"/>
            <a:headEnd/>
            <a:tailEnd/>
          </a:ln>
        </p:spPr>
      </p:pic>
      <p:sp>
        <p:nvSpPr>
          <p:cNvPr id="13" name="Right Arrow 12"/>
          <p:cNvSpPr/>
          <p:nvPr/>
        </p:nvSpPr>
        <p:spPr>
          <a:xfrm rot="10333938">
            <a:off x="2489200" y="4056063"/>
            <a:ext cx="2735263" cy="71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202" name="TextBox 10"/>
          <p:cNvSpPr txBox="1">
            <a:spLocks noChangeArrowheads="1"/>
          </p:cNvSpPr>
          <p:nvPr/>
        </p:nvSpPr>
        <p:spPr bwMode="auto">
          <a:xfrm>
            <a:off x="5000625" y="6429375"/>
            <a:ext cx="3214688" cy="338138"/>
          </a:xfrm>
          <a:prstGeom prst="rect">
            <a:avLst/>
          </a:prstGeom>
          <a:noFill/>
          <a:ln w="9525">
            <a:noFill/>
            <a:miter lim="800000"/>
            <a:headEnd/>
            <a:tailEnd/>
          </a:ln>
        </p:spPr>
        <p:txBody>
          <a:bodyPr>
            <a:spAutoFit/>
          </a:bodyPr>
          <a:lstStyle/>
          <a:p>
            <a:r>
              <a:rPr lang="en-US" sz="1600" dirty="0">
                <a:latin typeface="Times New Roman" pitchFamily="18" charset="0"/>
                <a:cs typeface="Times New Roman" pitchFamily="18" charset="0"/>
              </a:rPr>
              <a:t>Fig. 2. Skelton System</a:t>
            </a:r>
          </a:p>
        </p:txBody>
      </p:sp>
      <p:sp>
        <p:nvSpPr>
          <p:cNvPr id="8203" name="TextBox 11"/>
          <p:cNvSpPr txBox="1">
            <a:spLocks noChangeArrowheads="1"/>
          </p:cNvSpPr>
          <p:nvPr/>
        </p:nvSpPr>
        <p:spPr bwMode="auto">
          <a:xfrm>
            <a:off x="1143000" y="6429375"/>
            <a:ext cx="1821332" cy="338554"/>
          </a:xfrm>
          <a:prstGeom prst="rect">
            <a:avLst/>
          </a:prstGeom>
          <a:noFill/>
          <a:ln w="9525">
            <a:noFill/>
            <a:miter lim="800000"/>
            <a:headEnd/>
            <a:tailEnd/>
          </a:ln>
        </p:spPr>
        <p:txBody>
          <a:bodyPr wrap="none">
            <a:spAutoFit/>
          </a:bodyPr>
          <a:lstStyle/>
          <a:p>
            <a:r>
              <a:rPr lang="en-US" sz="1600" dirty="0">
                <a:latin typeface="Times New Roman" pitchFamily="18" charset="0"/>
                <a:cs typeface="Times New Roman" pitchFamily="18" charset="0"/>
              </a:rPr>
              <a:t>Fig. 1. Humer Bone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sz="quarter" idx="1"/>
          </p:nvPr>
        </p:nvSpPr>
        <p:spPr>
          <a:xfrm>
            <a:off x="285750" y="428649"/>
            <a:ext cx="8643938" cy="6429375"/>
          </a:xfrm>
        </p:spPr>
        <p:txBody>
          <a:bodyPr/>
          <a:lstStyle/>
          <a:p>
            <a:pPr eaLnBrk="1" hangingPunct="1">
              <a:buFont typeface="Wingdings 2" pitchFamily="18" charset="2"/>
              <a:buNone/>
            </a:pPr>
            <a:r>
              <a:rPr lang="en-US" sz="2400" b="1" u="sng" dirty="0">
                <a:latin typeface="Times New Roman" pitchFamily="18" charset="0"/>
                <a:cs typeface="Times New Roman" pitchFamily="18" charset="0"/>
              </a:rPr>
              <a:t>Rapid Prototyping Technique (RP)</a:t>
            </a:r>
          </a:p>
          <a:p>
            <a:pPr eaLnBrk="1" hangingPunct="1">
              <a:buFont typeface="Wingdings 2" pitchFamily="18" charset="2"/>
              <a:buNone/>
            </a:pPr>
            <a:endParaRPr lang="en-US" sz="2400" b="1" dirty="0">
              <a:latin typeface="Times New Roman" pitchFamily="18" charset="0"/>
              <a:cs typeface="Times New Roman" pitchFamily="18" charset="0"/>
            </a:endParaRPr>
          </a:p>
          <a:p>
            <a:pPr eaLnBrk="1" hangingPunct="1">
              <a:buFontTx/>
              <a:buChar char="-"/>
            </a:pPr>
            <a:endParaRPr lang="en-US" sz="2400" b="1" dirty="0">
              <a:latin typeface="Times New Roman" pitchFamily="18" charset="0"/>
              <a:cs typeface="Times New Roman" pitchFamily="18" charset="0"/>
            </a:endParaRPr>
          </a:p>
          <a:p>
            <a:pPr eaLnBrk="1" hangingPunct="1">
              <a:buFontTx/>
              <a:buChar char="-"/>
            </a:pPr>
            <a:endParaRPr lang="en-US" sz="2400" b="1" dirty="0">
              <a:latin typeface="Times New Roman" pitchFamily="18" charset="0"/>
              <a:cs typeface="Times New Roman" pitchFamily="18" charset="0"/>
            </a:endParaRPr>
          </a:p>
          <a:p>
            <a:pPr eaLnBrk="1" hangingPunct="1">
              <a:buFont typeface="Wingdings 2" pitchFamily="18" charset="2"/>
              <a:buNone/>
            </a:pPr>
            <a:endParaRPr lang="en-US" sz="2400" b="1" dirty="0">
              <a:latin typeface="Times New Roman" pitchFamily="18" charset="0"/>
              <a:cs typeface="Times New Roman" pitchFamily="18" charset="0"/>
            </a:endParaRPr>
          </a:p>
          <a:p>
            <a:pPr eaLnBrk="1" hangingPunct="1">
              <a:buFont typeface="Wingdings 2" pitchFamily="18" charset="2"/>
              <a:buNone/>
            </a:pPr>
            <a:r>
              <a:rPr lang="en-US" sz="2400" b="1" dirty="0">
                <a:latin typeface="Times New Roman" pitchFamily="18" charset="0"/>
                <a:cs typeface="Times New Roman" pitchFamily="18" charset="0"/>
              </a:rPr>
              <a:t> </a:t>
            </a:r>
            <a:r>
              <a:rPr lang="en-US" sz="2400" b="1" u="sng" dirty="0">
                <a:latin typeface="Times New Roman" pitchFamily="18" charset="0"/>
                <a:cs typeface="Times New Roman" pitchFamily="18" charset="0"/>
              </a:rPr>
              <a:t>ANALYSIS </a:t>
            </a:r>
          </a:p>
          <a:p>
            <a:pPr eaLnBrk="1" hangingPunct="1">
              <a:buFont typeface="Wingdings 2" pitchFamily="18" charset="2"/>
              <a:buNone/>
            </a:pPr>
            <a:endParaRPr lang="en-IN" sz="2400" dirty="0"/>
          </a:p>
        </p:txBody>
      </p:sp>
      <p:pic>
        <p:nvPicPr>
          <p:cNvPr id="9219" name="Picture 3" descr="How-3D-Printing-Works--1030x309.png"/>
          <p:cNvPicPr>
            <a:picLocks noChangeAspect="1"/>
          </p:cNvPicPr>
          <p:nvPr/>
        </p:nvPicPr>
        <p:blipFill>
          <a:blip r:embed="rId2"/>
          <a:srcRect/>
          <a:stretch>
            <a:fillRect/>
          </a:stretch>
        </p:blipFill>
        <p:spPr bwMode="auto">
          <a:xfrm>
            <a:off x="642938" y="1000125"/>
            <a:ext cx="6858000" cy="1465263"/>
          </a:xfrm>
          <a:prstGeom prst="rect">
            <a:avLst/>
          </a:prstGeom>
          <a:noFill/>
          <a:ln w="9525">
            <a:noFill/>
            <a:miter lim="800000"/>
            <a:headEnd/>
            <a:tailEnd/>
          </a:ln>
        </p:spPr>
      </p:pic>
      <p:sp>
        <p:nvSpPr>
          <p:cNvPr id="7" name="Oval 6"/>
          <p:cNvSpPr/>
          <p:nvPr/>
        </p:nvSpPr>
        <p:spPr>
          <a:xfrm>
            <a:off x="428625" y="3143250"/>
            <a:ext cx="1428750" cy="8572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Begin</a:t>
            </a:r>
            <a:endParaRPr lang="en-IN" dirty="0"/>
          </a:p>
        </p:txBody>
      </p:sp>
      <p:sp>
        <p:nvSpPr>
          <p:cNvPr id="8" name="Right Arrow 7"/>
          <p:cNvSpPr/>
          <p:nvPr/>
        </p:nvSpPr>
        <p:spPr>
          <a:xfrm>
            <a:off x="1928813" y="3429000"/>
            <a:ext cx="642937"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9" name="Rectangle 8"/>
          <p:cNvSpPr/>
          <p:nvPr/>
        </p:nvSpPr>
        <p:spPr>
          <a:xfrm>
            <a:off x="2714625" y="3286125"/>
            <a:ext cx="1714500" cy="571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Open ANSYS WORKBENCH</a:t>
            </a:r>
            <a:endParaRPr lang="en-IN" dirty="0"/>
          </a:p>
        </p:txBody>
      </p:sp>
      <p:sp>
        <p:nvSpPr>
          <p:cNvPr id="10" name="Right Arrow 9"/>
          <p:cNvSpPr/>
          <p:nvPr/>
        </p:nvSpPr>
        <p:spPr>
          <a:xfrm>
            <a:off x="4500563" y="3429000"/>
            <a:ext cx="714375"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1" name="Rectangle 10"/>
          <p:cNvSpPr/>
          <p:nvPr/>
        </p:nvSpPr>
        <p:spPr>
          <a:xfrm>
            <a:off x="5357813" y="3286125"/>
            <a:ext cx="1714500" cy="571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Use static system</a:t>
            </a:r>
            <a:endParaRPr lang="en-IN" dirty="0"/>
          </a:p>
        </p:txBody>
      </p:sp>
      <p:sp>
        <p:nvSpPr>
          <p:cNvPr id="14" name="Right Arrow 13"/>
          <p:cNvSpPr/>
          <p:nvPr/>
        </p:nvSpPr>
        <p:spPr>
          <a:xfrm>
            <a:off x="7286625" y="3429000"/>
            <a:ext cx="714375"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5" name="Down Arrow 14"/>
          <p:cNvSpPr/>
          <p:nvPr/>
        </p:nvSpPr>
        <p:spPr>
          <a:xfrm>
            <a:off x="8072438" y="3643313"/>
            <a:ext cx="285750" cy="78581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6" name="Rectangle 15"/>
          <p:cNvSpPr/>
          <p:nvPr/>
        </p:nvSpPr>
        <p:spPr>
          <a:xfrm>
            <a:off x="7572375" y="4500562"/>
            <a:ext cx="1357343" cy="7858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Import </a:t>
            </a:r>
            <a:r>
              <a:rPr lang="en-US" dirty="0" err="1"/>
              <a:t>Solidwork</a:t>
            </a:r>
            <a:r>
              <a:rPr lang="en-US" dirty="0"/>
              <a:t> Model</a:t>
            </a:r>
            <a:endParaRPr lang="en-IN" dirty="0"/>
          </a:p>
        </p:txBody>
      </p:sp>
      <p:sp>
        <p:nvSpPr>
          <p:cNvPr id="17" name="Right Arrow 16"/>
          <p:cNvSpPr/>
          <p:nvPr/>
        </p:nvSpPr>
        <p:spPr>
          <a:xfrm flipH="1">
            <a:off x="6572250" y="4714875"/>
            <a:ext cx="857250"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8" name="Rectangle 17"/>
          <p:cNvSpPr/>
          <p:nvPr/>
        </p:nvSpPr>
        <p:spPr>
          <a:xfrm>
            <a:off x="5072063" y="4572000"/>
            <a:ext cx="1428750" cy="50006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Define Material used</a:t>
            </a:r>
            <a:endParaRPr lang="en-IN" dirty="0"/>
          </a:p>
        </p:txBody>
      </p:sp>
      <p:sp>
        <p:nvSpPr>
          <p:cNvPr id="19" name="Right Arrow 18"/>
          <p:cNvSpPr/>
          <p:nvPr/>
        </p:nvSpPr>
        <p:spPr>
          <a:xfrm flipH="1">
            <a:off x="4071938" y="4714875"/>
            <a:ext cx="857250"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20" name="Rectangle 19"/>
          <p:cNvSpPr/>
          <p:nvPr/>
        </p:nvSpPr>
        <p:spPr>
          <a:xfrm>
            <a:off x="2928938" y="4500563"/>
            <a:ext cx="1071562" cy="571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Meshing</a:t>
            </a:r>
            <a:endParaRPr lang="en-IN" dirty="0"/>
          </a:p>
        </p:txBody>
      </p:sp>
      <p:sp>
        <p:nvSpPr>
          <p:cNvPr id="21" name="Right Arrow 20"/>
          <p:cNvSpPr/>
          <p:nvPr/>
        </p:nvSpPr>
        <p:spPr>
          <a:xfrm flipH="1">
            <a:off x="2000250" y="4643438"/>
            <a:ext cx="857250" cy="2857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23" name="Rectangle 22"/>
          <p:cNvSpPr/>
          <p:nvPr/>
        </p:nvSpPr>
        <p:spPr>
          <a:xfrm>
            <a:off x="357188" y="4500563"/>
            <a:ext cx="1428750" cy="5715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Apply Loads</a:t>
            </a:r>
            <a:endParaRPr lang="en-IN" dirty="0"/>
          </a:p>
        </p:txBody>
      </p:sp>
      <p:sp>
        <p:nvSpPr>
          <p:cNvPr id="24" name="Down Arrow 23"/>
          <p:cNvSpPr/>
          <p:nvPr/>
        </p:nvSpPr>
        <p:spPr>
          <a:xfrm>
            <a:off x="928688" y="5214938"/>
            <a:ext cx="285750" cy="42862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25" name="Oval 24"/>
          <p:cNvSpPr/>
          <p:nvPr/>
        </p:nvSpPr>
        <p:spPr>
          <a:xfrm>
            <a:off x="428625" y="5786438"/>
            <a:ext cx="1428750" cy="71437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End</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0"/>
            <a:ext cx="8382000" cy="857250"/>
          </a:xfrm>
        </p:spPr>
        <p:txBody>
          <a:bodyPr/>
          <a:lstStyle/>
          <a:p>
            <a:pPr eaLnBrk="1" hangingPunct="1"/>
            <a:r>
              <a:rPr lang="en-US" sz="3600" b="1" dirty="0">
                <a:solidFill>
                  <a:schemeClr val="tx1"/>
                </a:solidFill>
                <a:latin typeface="Times New Roman" pitchFamily="18" charset="0"/>
                <a:cs typeface="Times New Roman" pitchFamily="18" charset="0"/>
              </a:rPr>
              <a:t>3. </a:t>
            </a:r>
            <a:r>
              <a:rPr lang="en-US" sz="3600" b="1" u="sng" dirty="0">
                <a:solidFill>
                  <a:schemeClr val="tx1"/>
                </a:solidFill>
                <a:latin typeface="Times New Roman" pitchFamily="18" charset="0"/>
                <a:cs typeface="Times New Roman" pitchFamily="18" charset="0"/>
              </a:rPr>
              <a:t>Literature Review  </a:t>
            </a:r>
            <a:endParaRPr lang="en-US" sz="3600" b="1" u="sng" dirty="0">
              <a:solidFill>
                <a:schemeClr val="tx1"/>
              </a:solidFill>
            </a:endParaRPr>
          </a:p>
        </p:txBody>
      </p:sp>
      <p:graphicFrame>
        <p:nvGraphicFramePr>
          <p:cNvPr id="4" name="Content Placeholder 5"/>
          <p:cNvGraphicFramePr>
            <a:graphicFrameLocks noGrp="1"/>
          </p:cNvGraphicFramePr>
          <p:nvPr>
            <p:ph sz="quarter" idx="1"/>
          </p:nvPr>
        </p:nvGraphicFramePr>
        <p:xfrm>
          <a:off x="214313" y="857250"/>
          <a:ext cx="8572500" cy="5802949"/>
        </p:xfrm>
        <a:graphic>
          <a:graphicData uri="http://schemas.openxmlformats.org/drawingml/2006/table">
            <a:tbl>
              <a:tblPr/>
              <a:tblGrid>
                <a:gridCol w="714349">
                  <a:extLst>
                    <a:ext uri="{9D8B030D-6E8A-4147-A177-3AD203B41FA5}">
                      <a16:colId xmlns:a16="http://schemas.microsoft.com/office/drawing/2014/main" xmlns="" val="20000"/>
                    </a:ext>
                  </a:extLst>
                </a:gridCol>
                <a:gridCol w="3571900">
                  <a:extLst>
                    <a:ext uri="{9D8B030D-6E8A-4147-A177-3AD203B41FA5}">
                      <a16:colId xmlns:a16="http://schemas.microsoft.com/office/drawing/2014/main" xmlns="" val="20001"/>
                    </a:ext>
                  </a:extLst>
                </a:gridCol>
                <a:gridCol w="4286251">
                  <a:extLst>
                    <a:ext uri="{9D8B030D-6E8A-4147-A177-3AD203B41FA5}">
                      <a16:colId xmlns:a16="http://schemas.microsoft.com/office/drawing/2014/main" xmlns="" val="20002"/>
                    </a:ext>
                  </a:extLst>
                </a:gridCol>
              </a:tblGrid>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S.No.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Paper Details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Contents in the Paper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13223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IN" sz="1800" b="1" i="0" u="none" strike="noStrike" cap="none" normalizeH="0" baseline="0" dirty="0">
                          <a:ln>
                            <a:noFill/>
                          </a:ln>
                          <a:solidFill>
                            <a:srgbClr val="000000"/>
                          </a:solidFill>
                          <a:effectLst/>
                          <a:latin typeface="Times New Roman" pitchFamily="18" charset="0"/>
                          <a:cs typeface="Times New Roman" pitchFamily="18" charset="0"/>
                        </a:rPr>
                        <a:t>Jennie Walker, System of Life Skeletal System, </a:t>
                      </a:r>
                      <a:r>
                        <a:rPr kumimoji="0" lang="en-IN" sz="1600" b="1" i="0" u="none" strike="noStrike" cap="none" normalizeH="0" baseline="0" dirty="0">
                          <a:ln>
                            <a:noFill/>
                          </a:ln>
                          <a:solidFill>
                            <a:srgbClr val="000000"/>
                          </a:solidFill>
                          <a:effectLst/>
                          <a:latin typeface="Times New Roman" pitchFamily="18" charset="0"/>
                          <a:cs typeface="Times New Roman" pitchFamily="18" charset="0"/>
                        </a:rPr>
                        <a:t>Nursing Time </a:t>
                      </a:r>
                      <a:r>
                        <a:rPr kumimoji="0" lang="en-IN" sz="1200" b="1" i="0" u="none" strike="noStrike" cap="none" normalizeH="0" baseline="0" dirty="0">
                          <a:ln>
                            <a:noFill/>
                          </a:ln>
                          <a:solidFill>
                            <a:srgbClr val="000000"/>
                          </a:solidFill>
                          <a:effectLst/>
                          <a:latin typeface="Times New Roman" pitchFamily="18" charset="0"/>
                          <a:cs typeface="Times New Roman" pitchFamily="18" charset="0"/>
                        </a:rPr>
                        <a:t>[online</a:t>
                      </a:r>
                      <a:r>
                        <a:rPr kumimoji="0" lang="en-IN" sz="1600" b="1" i="0" u="none" strike="noStrike" cap="none" normalizeH="0" baseline="0" dirty="0">
                          <a:ln>
                            <a:noFill/>
                          </a:ln>
                          <a:solidFill>
                            <a:srgbClr val="000000"/>
                          </a:solidFill>
                          <a:effectLst/>
                          <a:latin typeface="Times New Roman" pitchFamily="18" charset="0"/>
                          <a:cs typeface="Times New Roman" pitchFamily="18" charset="0"/>
                        </a:rPr>
                        <a:t>], </a:t>
                      </a:r>
                      <a:r>
                        <a:rPr kumimoji="0" lang="en-IN" sz="1600" b="0" i="0" u="none" strike="noStrike" cap="none" normalizeH="0" baseline="0" dirty="0">
                          <a:ln>
                            <a:noFill/>
                          </a:ln>
                          <a:solidFill>
                            <a:srgbClr val="000000"/>
                          </a:solidFill>
                          <a:effectLst/>
                          <a:latin typeface="Times New Roman" pitchFamily="18" charset="0"/>
                          <a:cs typeface="Times New Roman" pitchFamily="18" charset="0"/>
                        </a:rPr>
                        <a:t>Research Article, February 2020.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15000"/>
                        </a:lnSpc>
                        <a:spcBef>
                          <a:spcPts val="300"/>
                        </a:spcBef>
                        <a:spcAft>
                          <a:spcPts val="30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This article tells about the bone is important  part of musculoskeletal system and serve many core functions, as well as supports the entire body.</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1"/>
                  </a:ext>
                </a:extLst>
              </a:tr>
              <a:tr h="2182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AYDIN KABAKCI, et. al,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Times New Roman" pitchFamily="18" charset="0"/>
                          <a:cs typeface="Times New Roman" pitchFamily="18" charset="0"/>
                        </a:rPr>
                        <a:t>International Journal of Morphology, </a:t>
                      </a:r>
                      <a:r>
                        <a:rPr kumimoji="0" lang="en-US" sz="1800" b="0" i="0" u="none" strike="noStrike" cap="none" normalizeH="0" baseline="0" dirty="0">
                          <a:ln>
                            <a:noFill/>
                          </a:ln>
                          <a:solidFill>
                            <a:srgbClr val="000000"/>
                          </a:solidFill>
                          <a:effectLst/>
                          <a:latin typeface="Times New Roman" pitchFamily="18" charset="0"/>
                          <a:cs typeface="Times New Roman" pitchFamily="18" charset="0"/>
                        </a:rPr>
                        <a:t>an osteometric study on humerus bones, October 2017.</a:t>
                      </a:r>
                      <a:endParaRPr kumimoji="0" lang="en-IN" sz="1600" b="0" i="0" u="none" strike="noStrike" cap="none" normalizeH="0" baseline="0" dirty="0">
                        <a:ln>
                          <a:noFill/>
                        </a:ln>
                        <a:solidFill>
                          <a:srgbClr val="000000"/>
                        </a:solidFill>
                        <a:effectLst/>
                        <a:latin typeface="Times New Roman" pitchFamily="18" charset="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In this journal, morphometric measurements were classified into three groups such as proximal epiphysis, humerus diaphysis and distal epiphysis of humerus. Mean, minimum, maximum and standard deviation values of all parameters were determined.</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extLst>
                  <a:ext uri="{0D108BD9-81ED-4DB2-BD59-A6C34878D82A}">
                    <a16:rowId xmlns:a16="http://schemas.microsoft.com/office/drawing/2014/main" xmlns="" val="10002"/>
                  </a:ext>
                </a:extLst>
              </a:tr>
              <a:tr h="1931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IN" sz="1600" b="1" i="0" u="none" strike="noStrike" cap="none" normalizeH="0" baseline="0" dirty="0">
                          <a:ln>
                            <a:noFill/>
                          </a:ln>
                          <a:solidFill>
                            <a:srgbClr val="000000"/>
                          </a:solidFill>
                          <a:effectLst/>
                          <a:latin typeface="Times New Roman" pitchFamily="18" charset="0"/>
                          <a:cs typeface="Times New Roman" pitchFamily="18" charset="0"/>
                        </a:rPr>
                        <a:t>RYAN TROMBETTA, et. Al,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IN" sz="1600" b="1" i="0" u="none" strike="noStrike" cap="none" normalizeH="0" baseline="0" dirty="0">
                          <a:ln>
                            <a:noFill/>
                          </a:ln>
                          <a:solidFill>
                            <a:srgbClr val="000000"/>
                          </a:solidFill>
                          <a:effectLst/>
                          <a:latin typeface="Times New Roman" pitchFamily="18" charset="0"/>
                          <a:cs typeface="Times New Roman" pitchFamily="18" charset="0"/>
                        </a:rPr>
                        <a:t>3D Printing of Calcium Phosphate Ceramics for Bone Tissue Engineering</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IN" sz="1600" b="1" i="0" u="none" strike="noStrike" cap="none" normalizeH="0" baseline="0" dirty="0">
                          <a:ln>
                            <a:noFill/>
                          </a:ln>
                          <a:solidFill>
                            <a:srgbClr val="000000"/>
                          </a:solidFill>
                          <a:effectLst/>
                          <a:latin typeface="Times New Roman" pitchFamily="18" charset="0"/>
                          <a:cs typeface="Times New Roman" pitchFamily="18" charset="0"/>
                        </a:rPr>
                        <a:t>and Drug Delivery. </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Research gate journal June 2016.</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15000"/>
                        </a:lnSpc>
                        <a:spcBef>
                          <a:spcPts val="300"/>
                        </a:spcBef>
                        <a:spcAft>
                          <a:spcPts val="30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The journal gives information about various materials and methods which are appropriate for creating a human bone using 3-D printing.</a:t>
                      </a:r>
                    </a:p>
                    <a:p>
                      <a:pPr marL="0" marR="0" lvl="0" indent="0" algn="just" defTabSz="914400" rtl="0" eaLnBrk="1" fontAlgn="base" latinLnBrk="0" hangingPunct="1">
                        <a:lnSpc>
                          <a:spcPct val="115000"/>
                        </a:lnSpc>
                        <a:spcBef>
                          <a:spcPts val="300"/>
                        </a:spcBef>
                        <a:spcAft>
                          <a:spcPts val="300"/>
                        </a:spcAft>
                        <a:buClrTx/>
                        <a:buSzTx/>
                        <a:buFontTx/>
                        <a:buNone/>
                        <a:tabLst/>
                      </a:pPr>
                      <a:endParaRPr kumimoji="0" lang="en-US" sz="1600" b="0" i="0" u="none" strike="noStrike" cap="none" normalizeH="0" baseline="0" dirty="0">
                        <a:ln>
                          <a:noFill/>
                        </a:ln>
                        <a:solidFill>
                          <a:srgbClr val="000000"/>
                        </a:solidFill>
                        <a:effectLst/>
                        <a:latin typeface="Calibri" pitchFamily="34"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p:cNvGraphicFramePr>
            <a:graphicFrameLocks noGrp="1"/>
          </p:cNvGraphicFramePr>
          <p:nvPr>
            <p:ph sz="quarter" idx="1"/>
            <p:extLst>
              <p:ext uri="{D42A27DB-BD31-4B8C-83A1-F6EECF244321}">
                <p14:modId xmlns:p14="http://schemas.microsoft.com/office/powerpoint/2010/main" xmlns="" val="4244487472"/>
              </p:ext>
            </p:extLst>
          </p:nvPr>
        </p:nvGraphicFramePr>
        <p:xfrm>
          <a:off x="285750" y="428625"/>
          <a:ext cx="8486775" cy="5613227"/>
        </p:xfrm>
        <a:graphic>
          <a:graphicData uri="http://schemas.openxmlformats.org/drawingml/2006/table">
            <a:tbl>
              <a:tblPr/>
              <a:tblGrid>
                <a:gridCol w="771525">
                  <a:extLst>
                    <a:ext uri="{9D8B030D-6E8A-4147-A177-3AD203B41FA5}">
                      <a16:colId xmlns:a16="http://schemas.microsoft.com/office/drawing/2014/main" xmlns="" val="20000"/>
                    </a:ext>
                  </a:extLst>
                </a:gridCol>
                <a:gridCol w="3157535">
                  <a:extLst>
                    <a:ext uri="{9D8B030D-6E8A-4147-A177-3AD203B41FA5}">
                      <a16:colId xmlns:a16="http://schemas.microsoft.com/office/drawing/2014/main" xmlns="" val="20001"/>
                    </a:ext>
                  </a:extLst>
                </a:gridCol>
                <a:gridCol w="4557715">
                  <a:extLst>
                    <a:ext uri="{9D8B030D-6E8A-4147-A177-3AD203B41FA5}">
                      <a16:colId xmlns:a16="http://schemas.microsoft.com/office/drawing/2014/main" xmlns="" val="20002"/>
                    </a:ext>
                  </a:extLst>
                </a:gridCol>
              </a:tblGrid>
              <a:tr h="358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S.No.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Paper Details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Contents in the Paper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14104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r>
                        <a:rPr kumimoji="0" lang="en-US" sz="2400" b="1" i="0" kern="1200" dirty="0">
                          <a:solidFill>
                            <a:schemeClr val="tx1"/>
                          </a:solidFill>
                          <a:latin typeface="Times New Roman" pitchFamily="18" charset="0"/>
                          <a:ea typeface="+mn-ea"/>
                          <a:cs typeface="Times New Roman" pitchFamily="18" charset="0"/>
                        </a:rPr>
                        <a:t>Shivraj Yeole </a:t>
                      </a:r>
                      <a:r>
                        <a:rPr kumimoji="0" lang="en-US" sz="1600" b="1" i="0" kern="1200" dirty="0">
                          <a:solidFill>
                            <a:schemeClr val="tx1"/>
                          </a:solidFill>
                          <a:latin typeface="Times New Roman" pitchFamily="18" charset="0"/>
                          <a:ea typeface="+mn-ea"/>
                          <a:cs typeface="Times New Roman" pitchFamily="18" charset="0"/>
                        </a:rPr>
                        <a:t>[Doctor of Philosophy]                       </a:t>
                      </a:r>
                    </a:p>
                    <a:p>
                      <a:pPr algn="just" fontAlgn="b"/>
                      <a:r>
                        <a:rPr kumimoji="0" lang="en-US" sz="1600" b="0" i="0" kern="1200" dirty="0">
                          <a:solidFill>
                            <a:schemeClr val="tx1"/>
                          </a:solidFill>
                          <a:latin typeface="Times New Roman" pitchFamily="18" charset="0"/>
                          <a:ea typeface="+mn-ea"/>
                          <a:cs typeface="Times New Roman" pitchFamily="18" charset="0"/>
                        </a:rPr>
                        <a:t>Research</a:t>
                      </a:r>
                      <a:r>
                        <a:rPr kumimoji="0" lang="en-US" sz="1600" b="0" i="0" kern="1200" baseline="0" dirty="0">
                          <a:solidFill>
                            <a:schemeClr val="tx1"/>
                          </a:solidFill>
                          <a:latin typeface="Times New Roman" pitchFamily="18" charset="0"/>
                          <a:ea typeface="+mn-ea"/>
                          <a:cs typeface="Times New Roman" pitchFamily="18" charset="0"/>
                        </a:rPr>
                        <a:t> Gate Journal December 2015.</a:t>
                      </a:r>
                      <a:endParaRPr kumimoji="0" lang="en-US" sz="1600" b="0" i="0" kern="1200" dirty="0">
                        <a:solidFill>
                          <a:schemeClr val="tx1"/>
                        </a:solidFill>
                        <a:latin typeface="Times New Roman" pitchFamily="18" charset="0"/>
                        <a:ea typeface="+mn-ea"/>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IN" sz="1600" b="0" i="0" u="none" strike="noStrike" cap="none" normalizeH="0" baseline="0" dirty="0">
                          <a:ln>
                            <a:noFill/>
                          </a:ln>
                          <a:solidFill>
                            <a:srgbClr val="000000"/>
                          </a:solidFill>
                          <a:effectLst/>
                          <a:latin typeface="Times New Roman" pitchFamily="18" charset="0"/>
                          <a:cs typeface="Times New Roman" pitchFamily="18" charset="0"/>
                        </a:rPr>
                        <a:t>       This paper discuss about the process of 3D scanning, data processing and CAD modelling of humerus bone in CATIA software and described.</a:t>
                      </a: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1"/>
                  </a:ext>
                </a:extLst>
              </a:tr>
              <a:tr h="1852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algn="just"/>
                      <a:r>
                        <a:rPr kumimoji="0" lang="en-US" sz="1800" b="1" i="0" u="none" strike="noStrike" kern="1200" dirty="0">
                          <a:solidFill>
                            <a:schemeClr val="tx1"/>
                          </a:solidFill>
                          <a:latin typeface="Times New Roman" pitchFamily="18" charset="0"/>
                          <a:ea typeface="+mn-ea"/>
                          <a:cs typeface="Times New Roman" pitchFamily="18" charset="0"/>
                        </a:rPr>
                        <a:t>Orthopaedics&amp;Traumatology: Surgery &amp; Research</a:t>
                      </a:r>
                      <a:endParaRPr kumimoji="0" lang="en-US" sz="1800" b="1" i="0" kern="1200" dirty="0">
                        <a:solidFill>
                          <a:schemeClr val="tx1"/>
                        </a:solidFill>
                        <a:latin typeface="Times New Roman" pitchFamily="18" charset="0"/>
                        <a:ea typeface="+mn-ea"/>
                        <a:cs typeface="Times New Roman" pitchFamily="18" charset="0"/>
                      </a:endParaRPr>
                    </a:p>
                    <a:p>
                      <a:pPr algn="just"/>
                      <a:r>
                        <a:rPr kumimoji="0" lang="en-US" sz="1600" b="0" i="0" u="none" strike="noStrike" kern="1200" dirty="0">
                          <a:solidFill>
                            <a:schemeClr val="tx1"/>
                          </a:solidFill>
                          <a:latin typeface="Times New Roman" pitchFamily="18" charset="0"/>
                          <a:ea typeface="+mn-ea"/>
                          <a:cs typeface="Times New Roman" pitchFamily="18" charset="0"/>
                        </a:rPr>
                        <a:t>Volume 102, Issue 7 </a:t>
                      </a:r>
                      <a:r>
                        <a:rPr kumimoji="0" lang="en-US" sz="1600" b="0" i="0" kern="1200" dirty="0">
                          <a:solidFill>
                            <a:schemeClr val="tx1"/>
                          </a:solidFill>
                          <a:latin typeface="Times New Roman" pitchFamily="18" charset="0"/>
                          <a:ea typeface="+mn-ea"/>
                          <a:cs typeface="Times New Roman" pitchFamily="18" charset="0"/>
                        </a:rPr>
                        <a:t>November 2016.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This article describes about application of 3D printing technology on treatment of complex proximal HUMERAL fractures in old people.</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extLst>
                  <a:ext uri="{0D108BD9-81ED-4DB2-BD59-A6C34878D82A}">
                    <a16:rowId xmlns:a16="http://schemas.microsoft.com/office/drawing/2014/main" xmlns="" val="10002"/>
                  </a:ext>
                </a:extLst>
              </a:tr>
              <a:tr h="1984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r>
                        <a:rPr kumimoji="0" lang="en-US" sz="1800" b="1" i="0" u="none" strike="noStrike" kern="1200" dirty="0">
                          <a:solidFill>
                            <a:schemeClr val="tx1"/>
                          </a:solidFill>
                          <a:latin typeface="Times New Roman" pitchFamily="18" charset="0"/>
                          <a:ea typeface="+mn-ea"/>
                          <a:cs typeface="Times New Roman" pitchFamily="18" charset="0"/>
                        </a:rPr>
                        <a:t>Additive Manufacturing</a:t>
                      </a:r>
                    </a:p>
                    <a:p>
                      <a:r>
                        <a:rPr kumimoji="0" lang="en-US" sz="1800" b="1" i="0" u="none" strike="noStrike" kern="1200" dirty="0">
                          <a:solidFill>
                            <a:schemeClr val="tx1"/>
                          </a:solidFill>
                          <a:latin typeface="Times New Roman" pitchFamily="18" charset="0"/>
                          <a:ea typeface="+mn-ea"/>
                          <a:cs typeface="Times New Roman" pitchFamily="18" charset="0"/>
                        </a:rPr>
                        <a:t>Published</a:t>
                      </a:r>
                      <a:r>
                        <a:rPr kumimoji="0" lang="en-US" sz="1800" b="1" i="0" u="none" strike="noStrike" kern="1200" baseline="0" dirty="0">
                          <a:solidFill>
                            <a:schemeClr val="tx1"/>
                          </a:solidFill>
                          <a:latin typeface="Times New Roman" pitchFamily="18" charset="0"/>
                          <a:ea typeface="+mn-ea"/>
                          <a:cs typeface="Times New Roman" pitchFamily="18" charset="0"/>
                        </a:rPr>
                        <a:t> by Science Direct journal &amp; books, </a:t>
                      </a:r>
                      <a:r>
                        <a:rPr kumimoji="0" lang="en-US" sz="1600" b="0" i="0" u="none" strike="noStrike" kern="1200" dirty="0">
                          <a:solidFill>
                            <a:schemeClr val="tx1"/>
                          </a:solidFill>
                          <a:latin typeface="Times New Roman" pitchFamily="18" charset="0"/>
                          <a:ea typeface="+mn-ea"/>
                          <a:cs typeface="Times New Roman" pitchFamily="18" charset="0"/>
                        </a:rPr>
                        <a:t>Volume 33 </a:t>
                      </a:r>
                      <a:r>
                        <a:rPr kumimoji="0" lang="en-US" sz="1600" b="0" i="0" kern="1200" dirty="0">
                          <a:solidFill>
                            <a:schemeClr val="tx1"/>
                          </a:solidFill>
                          <a:latin typeface="Times New Roman" pitchFamily="18" charset="0"/>
                          <a:ea typeface="+mn-ea"/>
                          <a:cs typeface="Times New Roman" pitchFamily="18" charset="0"/>
                        </a:rPr>
                        <a:t>May 2020.</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15000"/>
                        </a:lnSpc>
                        <a:spcBef>
                          <a:spcPts val="300"/>
                        </a:spcBef>
                        <a:spcAft>
                          <a:spcPts val="300"/>
                        </a:spcAft>
                        <a:buClrTx/>
                        <a:buSzTx/>
                        <a:buFontTx/>
                        <a:buNone/>
                        <a:tabLst/>
                        <a:defRPr/>
                      </a:pPr>
                      <a:r>
                        <a:rPr kumimoji="0" lang="en-US" sz="1600" b="0" i="0" kern="1200" dirty="0">
                          <a:solidFill>
                            <a:schemeClr val="tx1"/>
                          </a:solidFill>
                          <a:latin typeface="+mn-lt"/>
                          <a:ea typeface="+mn-ea"/>
                          <a:cs typeface="+mn-cs"/>
                        </a:rPr>
                        <a:t>       </a:t>
                      </a:r>
                      <a:r>
                        <a:rPr kumimoji="0" lang="en-US" sz="1600" b="0" i="0" kern="1200" dirty="0">
                          <a:solidFill>
                            <a:schemeClr val="tx1"/>
                          </a:solidFill>
                          <a:latin typeface="Times New Roman" pitchFamily="18" charset="0"/>
                          <a:ea typeface="+mn-ea"/>
                          <a:cs typeface="Times New Roman" pitchFamily="18" charset="0"/>
                        </a:rPr>
                        <a:t>This article describes Additive manufacturing of fracture fixation implants: Design, material characterization, biomechanical</a:t>
                      </a:r>
                      <a:r>
                        <a:rPr kumimoji="0" lang="en-US" sz="1600" b="0" i="0" kern="1200" baseline="0" dirty="0">
                          <a:solidFill>
                            <a:schemeClr val="tx1"/>
                          </a:solidFill>
                          <a:latin typeface="Times New Roman" pitchFamily="18" charset="0"/>
                          <a:ea typeface="+mn-ea"/>
                          <a:cs typeface="Times New Roman" pitchFamily="18" charset="0"/>
                        </a:rPr>
                        <a:t> modeling and experimentation.</a:t>
                      </a:r>
                      <a:endParaRPr kumimoji="0" lang="en-US" sz="1600" b="0" i="0" kern="1200" dirty="0">
                        <a:solidFill>
                          <a:schemeClr val="tx1"/>
                        </a:solidFill>
                        <a:latin typeface="Times New Roman" pitchFamily="18" charset="0"/>
                        <a:ea typeface="+mn-ea"/>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nvGraphicFramePr>
        <p:xfrm>
          <a:off x="285750" y="428625"/>
          <a:ext cx="8486775" cy="6007736"/>
        </p:xfrm>
        <a:graphic>
          <a:graphicData uri="http://schemas.openxmlformats.org/drawingml/2006/table">
            <a:tbl>
              <a:tblPr/>
              <a:tblGrid>
                <a:gridCol w="771525">
                  <a:extLst>
                    <a:ext uri="{9D8B030D-6E8A-4147-A177-3AD203B41FA5}">
                      <a16:colId xmlns:a16="http://schemas.microsoft.com/office/drawing/2014/main" xmlns="" val="20000"/>
                    </a:ext>
                  </a:extLst>
                </a:gridCol>
                <a:gridCol w="3157535">
                  <a:extLst>
                    <a:ext uri="{9D8B030D-6E8A-4147-A177-3AD203B41FA5}">
                      <a16:colId xmlns:a16="http://schemas.microsoft.com/office/drawing/2014/main" xmlns="" val="20001"/>
                    </a:ext>
                  </a:extLst>
                </a:gridCol>
                <a:gridCol w="4557715">
                  <a:extLst>
                    <a:ext uri="{9D8B030D-6E8A-4147-A177-3AD203B41FA5}">
                      <a16:colId xmlns:a16="http://schemas.microsoft.com/office/drawing/2014/main" xmlns="" val="20002"/>
                    </a:ext>
                  </a:extLst>
                </a:gridCol>
              </a:tblGrid>
              <a:tr h="358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S.No.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Paper Details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Times New Roman" pitchFamily="18" charset="0"/>
                          <a:cs typeface="Times New Roman" pitchFamily="18" charset="0"/>
                        </a:rPr>
                        <a:t>Contents in the Paper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1804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indent="0" algn="just" defTabSz="914400" rtl="0" eaLnBrk="1" fontAlgn="ctr" latinLnBrk="0" hangingPunct="1">
                        <a:lnSpc>
                          <a:spcPct val="100000"/>
                        </a:lnSpc>
                        <a:spcBef>
                          <a:spcPts val="0"/>
                        </a:spcBef>
                        <a:spcAft>
                          <a:spcPts val="0"/>
                        </a:spcAft>
                        <a:buClrTx/>
                        <a:buSzTx/>
                        <a:buFontTx/>
                        <a:buNone/>
                        <a:tabLst/>
                        <a:defRPr/>
                      </a:pPr>
                      <a:r>
                        <a:rPr lang="en-US" sz="1800" b="1" dirty="0">
                          <a:latin typeface="Times New Roman" pitchFamily="18" charset="0"/>
                          <a:cs typeface="Times New Roman" pitchFamily="18" charset="0"/>
                        </a:rPr>
                        <a:t>S.Lokanadham</a:t>
                      </a:r>
                      <a:r>
                        <a:rPr lang="en-US" sz="1600" dirty="0">
                          <a:latin typeface="Times New Roman" pitchFamily="18" charset="0"/>
                          <a:cs typeface="Times New Roman" pitchFamily="18" charset="0"/>
                        </a:rPr>
                        <a:t>.,“Morphometric</a:t>
                      </a:r>
                      <a:r>
                        <a:rPr lang="en-US" sz="1600" baseline="0" dirty="0">
                          <a:latin typeface="Times New Roman" pitchFamily="18" charset="0"/>
                          <a:cs typeface="Times New Roman" pitchFamily="18" charset="0"/>
                        </a:rPr>
                        <a:t> </a:t>
                      </a:r>
                      <a:r>
                        <a:rPr lang="en-US" sz="1600" dirty="0">
                          <a:latin typeface="Times New Roman" pitchFamily="18" charset="0"/>
                          <a:cs typeface="Times New Roman" pitchFamily="18" charset="0"/>
                        </a:rPr>
                        <a:t>analysis of humerus bone in Indian population,” Sch. J. App. Med. Sci., 2013.</a:t>
                      </a:r>
                      <a:endParaRPr kumimoji="0" lang="en-US" sz="1600" b="1" i="0" kern="1200" dirty="0">
                        <a:solidFill>
                          <a:schemeClr val="tx1"/>
                        </a:solidFill>
                        <a:latin typeface="Times New Roman" pitchFamily="18" charset="0"/>
                        <a:ea typeface="+mn-ea"/>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IN" sz="1600" b="0" i="0" u="none" strike="noStrike" cap="none" normalizeH="0" baseline="0" dirty="0">
                          <a:ln>
                            <a:noFill/>
                          </a:ln>
                          <a:solidFill>
                            <a:srgbClr val="000000"/>
                          </a:solidFill>
                          <a:effectLst/>
                          <a:latin typeface="Times New Roman" pitchFamily="18" charset="0"/>
                          <a:cs typeface="Times New Roman" pitchFamily="18" charset="0"/>
                        </a:rPr>
                        <a:t>       This article tells about </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u</a:t>
                      </a:r>
                      <a:r>
                        <a:rPr lang="en-US" sz="1600" dirty="0">
                          <a:latin typeface="Times New Roman" pitchFamily="18" charset="0"/>
                          <a:cs typeface="Times New Roman" pitchFamily="18" charset="0"/>
                        </a:rPr>
                        <a:t>sing the available tools in CATIA software, the point clouds are reduced so as to obtain a surface model which is then converted to a solid model.</a:t>
                      </a: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1"/>
                  </a:ext>
                </a:extLst>
              </a:tr>
              <a:tr h="1852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algn="just"/>
                      <a:r>
                        <a:rPr lang="en-US" sz="1600" b="1" dirty="0" err="1">
                          <a:latin typeface="Times New Roman" pitchFamily="18" charset="0"/>
                          <a:cs typeface="Times New Roman" pitchFamily="18" charset="0"/>
                        </a:rPr>
                        <a:t>Rahul</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Manohar</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Sherekar</a:t>
                      </a:r>
                      <a:r>
                        <a:rPr lang="en-US" sz="1600" b="1" dirty="0">
                          <a:latin typeface="Times New Roman" pitchFamily="18" charset="0"/>
                          <a:cs typeface="Times New Roman" pitchFamily="18" charset="0"/>
                        </a:rPr>
                        <a:t> et</a:t>
                      </a:r>
                      <a:r>
                        <a:rPr lang="en-US" sz="1600" b="1" baseline="0" dirty="0">
                          <a:latin typeface="Times New Roman" pitchFamily="18" charset="0"/>
                          <a:cs typeface="Times New Roman" pitchFamily="18" charset="0"/>
                        </a:rPr>
                        <a:t> </a:t>
                      </a:r>
                      <a:r>
                        <a:rPr lang="en-US" sz="1600" b="1" dirty="0">
                          <a:latin typeface="Times New Roman" pitchFamily="18" charset="0"/>
                          <a:cs typeface="Times New Roman" pitchFamily="18" charset="0"/>
                        </a:rPr>
                        <a:t>al., </a:t>
                      </a:r>
                      <a:r>
                        <a:rPr lang="en-US" sz="1600" dirty="0">
                          <a:latin typeface="Times New Roman" pitchFamily="18" charset="0"/>
                          <a:cs typeface="Times New Roman" pitchFamily="18" charset="0"/>
                        </a:rPr>
                        <a:t>“Manufacturing &amp; biomechanical analysis of a human shoulder joint: a methodology review,” Am. J. Mech. Eng. Atom., 2014</a:t>
                      </a:r>
                      <a:endParaRPr kumimoji="0" lang="en-US" sz="1600" b="0" i="0" kern="1200" dirty="0">
                        <a:solidFill>
                          <a:schemeClr val="tx1"/>
                        </a:solidFill>
                        <a:latin typeface="Times New Roman" pitchFamily="18" charset="0"/>
                        <a:ea typeface="+mn-ea"/>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1600" dirty="0"/>
                        <a:t>       </a:t>
                      </a:r>
                      <a:r>
                        <a:rPr lang="en-US" sz="1600" dirty="0">
                          <a:latin typeface="Times New Roman" pitchFamily="18" charset="0"/>
                          <a:cs typeface="Times New Roman" pitchFamily="18" charset="0"/>
                        </a:rPr>
                        <a:t> This article</a:t>
                      </a:r>
                      <a:r>
                        <a:rPr lang="en-US" sz="1600" baseline="0" dirty="0">
                          <a:latin typeface="Times New Roman" pitchFamily="18" charset="0"/>
                          <a:cs typeface="Times New Roman" pitchFamily="18" charset="0"/>
                        </a:rPr>
                        <a:t> describes about </a:t>
                      </a:r>
                      <a:r>
                        <a:rPr lang="en-US" sz="1600" dirty="0">
                          <a:latin typeface="Times New Roman" pitchFamily="18" charset="0"/>
                          <a:cs typeface="Times New Roman" pitchFamily="18" charset="0"/>
                        </a:rPr>
                        <a:t>3D model can be used to perform analysis for knowing the behavior. Also it can be used for obtaining 3D printed prototype of human humerus bone.</a:t>
                      </a: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7E9E7"/>
                    </a:solidFill>
                  </a:tcPr>
                </a:tc>
                <a:extLst>
                  <a:ext uri="{0D108BD9-81ED-4DB2-BD59-A6C34878D82A}">
                    <a16:rowId xmlns:a16="http://schemas.microsoft.com/office/drawing/2014/main" xmlns="" val="10002"/>
                  </a:ext>
                </a:extLst>
              </a:tr>
              <a:tr h="1984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9</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b="1" dirty="0">
                          <a:latin typeface="Times New Roman" pitchFamily="18" charset="0"/>
                          <a:cs typeface="Times New Roman" pitchFamily="18" charset="0"/>
                        </a:rPr>
                        <a:t>Leonardo Frizziero</a:t>
                      </a:r>
                      <a:r>
                        <a:rPr lang="en-US" sz="1600" dirty="0">
                          <a:latin typeface="Times New Roman" pitchFamily="18" charset="0"/>
                          <a:cs typeface="Times New Roman" pitchFamily="18" charset="0"/>
                        </a:rPr>
                        <a:t>, Giampiero Donnici, New Methodology for Diagnosis of Orthopedic Diseases through Additive Manufacturing Models. 7 March 2019.</a:t>
                      </a:r>
                      <a:endParaRPr kumimoji="0" lang="en-US" sz="1600" b="0" i="0" u="none" strike="noStrike" cap="none" normalizeH="0" baseline="0" dirty="0">
                        <a:ln>
                          <a:noFill/>
                        </a:ln>
                        <a:solidFill>
                          <a:srgbClr val="000000"/>
                        </a:solidFill>
                        <a:effectLst/>
                        <a:latin typeface="Times New Roman" pitchFamily="18" charset="0"/>
                        <a:cs typeface="Times New Roman" pitchFamily="18"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tc>
                  <a:txBody>
                    <a:bodyPr/>
                    <a:lstStyle/>
                    <a:p>
                      <a:pPr marL="0" marR="0" lvl="0" indent="0" algn="just" defTabSz="914400" rtl="0" eaLnBrk="1" fontAlgn="base" latinLnBrk="0" hangingPunct="1">
                        <a:lnSpc>
                          <a:spcPct val="115000"/>
                        </a:lnSpc>
                        <a:spcBef>
                          <a:spcPts val="300"/>
                        </a:spcBef>
                        <a:spcAft>
                          <a:spcPts val="300"/>
                        </a:spcAft>
                        <a:buClrTx/>
                        <a:buSzTx/>
                        <a:buFontTx/>
                        <a:buNone/>
                        <a:tabLst/>
                        <a:defRPr/>
                      </a:pPr>
                      <a:r>
                        <a:rPr kumimoji="0" lang="en-US" sz="1600" b="0" i="0" kern="1200" dirty="0">
                          <a:solidFill>
                            <a:schemeClr val="tx1"/>
                          </a:solidFill>
                          <a:latin typeface="+mn-lt"/>
                          <a:ea typeface="+mn-ea"/>
                          <a:cs typeface="+mn-cs"/>
                        </a:rPr>
                        <a:t>        </a:t>
                      </a:r>
                      <a:r>
                        <a:rPr kumimoji="0" lang="en-US" sz="1600" b="0" i="0" kern="1200" dirty="0">
                          <a:solidFill>
                            <a:schemeClr val="tx1"/>
                          </a:solidFill>
                          <a:latin typeface="Times New Roman" pitchFamily="18" charset="0"/>
                          <a:ea typeface="+mn-ea"/>
                          <a:cs typeface="Times New Roman" pitchFamily="18" charset="0"/>
                        </a:rPr>
                        <a:t>This</a:t>
                      </a:r>
                      <a:r>
                        <a:rPr kumimoji="0" lang="en-US" sz="1600" b="0" i="0" kern="1200" baseline="0" dirty="0">
                          <a:solidFill>
                            <a:schemeClr val="tx1"/>
                          </a:solidFill>
                          <a:latin typeface="Times New Roman" pitchFamily="18" charset="0"/>
                          <a:ea typeface="+mn-ea"/>
                          <a:cs typeface="Times New Roman" pitchFamily="18" charset="0"/>
                        </a:rPr>
                        <a:t> article tells about</a:t>
                      </a:r>
                      <a:r>
                        <a:rPr lang="en-US" sz="1600" dirty="0">
                          <a:latin typeface="Times New Roman" pitchFamily="18" charset="0"/>
                          <a:cs typeface="Times New Roman" pitchFamily="18" charset="0"/>
                        </a:rPr>
                        <a:t> femur bone is modeled and analyzed with four different materials. Out of these materials used </a:t>
                      </a:r>
                      <a:r>
                        <a:rPr lang="en-US" sz="1600" dirty="0" smtClean="0">
                          <a:latin typeface="Times New Roman" pitchFamily="18" charset="0"/>
                          <a:cs typeface="Times New Roman" pitchFamily="18" charset="0"/>
                        </a:rPr>
                        <a:t>Ti-6Al-4V </a:t>
                      </a:r>
                      <a:r>
                        <a:rPr lang="en-US" sz="1600" dirty="0">
                          <a:latin typeface="Times New Roman" pitchFamily="18" charset="0"/>
                          <a:cs typeface="Times New Roman" pitchFamily="18" charset="0"/>
                        </a:rPr>
                        <a:t>&amp; PLA is found out to have less equivalent stress &amp; corrosion and wear resistance of the materials.</a:t>
                      </a:r>
                      <a:endParaRPr kumimoji="0" lang="en-US" sz="1600" b="0" i="0" kern="1200" dirty="0">
                        <a:solidFill>
                          <a:schemeClr val="tx1"/>
                        </a:solidFill>
                        <a:latin typeface="Times New Roman" pitchFamily="18" charset="0"/>
                        <a:ea typeface="+mn-ea"/>
                        <a:cs typeface="Times New Roman"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CFCC"/>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sz="quarter" idx="1"/>
          </p:nvPr>
        </p:nvSpPr>
        <p:spPr>
          <a:xfrm>
            <a:off x="285750" y="357188"/>
            <a:ext cx="8643938" cy="6143625"/>
          </a:xfrm>
        </p:spPr>
        <p:txBody>
          <a:bodyPr/>
          <a:lstStyle/>
          <a:p>
            <a:pPr eaLnBrk="1" hangingPunct="1">
              <a:buFont typeface="Wingdings 2" pitchFamily="18" charset="2"/>
              <a:buNone/>
            </a:pPr>
            <a:r>
              <a:rPr lang="en-US" b="1" dirty="0">
                <a:latin typeface="Times New Roman" pitchFamily="18" charset="0"/>
                <a:cs typeface="Times New Roman" pitchFamily="18" charset="0"/>
              </a:rPr>
              <a:t>4. </a:t>
            </a:r>
            <a:r>
              <a:rPr lang="en-US" b="1" u="sng" dirty="0">
                <a:latin typeface="Times New Roman" pitchFamily="18" charset="0"/>
                <a:cs typeface="Times New Roman" pitchFamily="18" charset="0"/>
              </a:rPr>
              <a:t>Problem Identification</a:t>
            </a:r>
            <a:endParaRPr lang="en-IN" dirty="0">
              <a:latin typeface="Times New Roman" pitchFamily="18" charset="0"/>
              <a:cs typeface="Times New Roman" pitchFamily="18" charset="0"/>
            </a:endParaRPr>
          </a:p>
        </p:txBody>
      </p:sp>
      <p:sp>
        <p:nvSpPr>
          <p:cNvPr id="5" name="TextBox 4"/>
          <p:cNvSpPr txBox="1"/>
          <p:nvPr/>
        </p:nvSpPr>
        <p:spPr>
          <a:xfrm>
            <a:off x="428625" y="4429132"/>
            <a:ext cx="6072188" cy="2308324"/>
          </a:xfrm>
          <a:prstGeom prst="rect">
            <a:avLst/>
          </a:prstGeom>
          <a:noFill/>
        </p:spPr>
        <p:txBody>
          <a:bodyPr>
            <a:spAutoFit/>
          </a:bodyPr>
          <a:lstStyle/>
          <a:p>
            <a:pPr fontAlgn="auto">
              <a:spcBef>
                <a:spcPts val="0"/>
              </a:spcBef>
              <a:spcAft>
                <a:spcPts val="0"/>
              </a:spcAft>
              <a:defRPr/>
            </a:pPr>
            <a:r>
              <a:rPr lang="en-US" sz="2400" dirty="0">
                <a:latin typeface="Times New Roman" pitchFamily="18" charset="0"/>
                <a:cs typeface="Times New Roman" pitchFamily="18" charset="0"/>
              </a:rPr>
              <a:t>Types of  Forces acting on Humer:</a:t>
            </a:r>
          </a:p>
          <a:p>
            <a:pPr marL="342900" indent="-342900" fontAlgn="auto">
              <a:spcBef>
                <a:spcPts val="0"/>
              </a:spcBef>
              <a:spcAft>
                <a:spcPts val="0"/>
              </a:spcAft>
              <a:buFontTx/>
              <a:buAutoNum type="arabicParenR"/>
              <a:defRPr/>
            </a:pPr>
            <a:r>
              <a:rPr lang="en-US" sz="2400" dirty="0">
                <a:latin typeface="Times New Roman" pitchFamily="18" charset="0"/>
                <a:cs typeface="Times New Roman" pitchFamily="18" charset="0"/>
              </a:rPr>
              <a:t>Compressive</a:t>
            </a:r>
          </a:p>
          <a:p>
            <a:pPr marL="342900" indent="-342900" fontAlgn="auto">
              <a:spcBef>
                <a:spcPts val="0"/>
              </a:spcBef>
              <a:spcAft>
                <a:spcPts val="0"/>
              </a:spcAft>
              <a:buFontTx/>
              <a:buAutoNum type="arabicParenR"/>
              <a:defRPr/>
            </a:pPr>
            <a:r>
              <a:rPr lang="en-US" sz="2400" dirty="0">
                <a:latin typeface="Times New Roman" pitchFamily="18" charset="0"/>
                <a:cs typeface="Times New Roman" pitchFamily="18" charset="0"/>
              </a:rPr>
              <a:t>Point</a:t>
            </a:r>
          </a:p>
          <a:p>
            <a:pPr marL="342900" indent="-342900" fontAlgn="auto">
              <a:spcBef>
                <a:spcPts val="0"/>
              </a:spcBef>
              <a:spcAft>
                <a:spcPts val="0"/>
              </a:spcAft>
              <a:buFontTx/>
              <a:buAutoNum type="arabicParenR"/>
              <a:defRPr/>
            </a:pPr>
            <a:r>
              <a:rPr lang="en-US" sz="2400" dirty="0">
                <a:latin typeface="Times New Roman" pitchFamily="18" charset="0"/>
                <a:cs typeface="Times New Roman" pitchFamily="18" charset="0"/>
              </a:rPr>
              <a:t>Shear</a:t>
            </a:r>
          </a:p>
          <a:p>
            <a:pPr marL="342900" indent="-342900" fontAlgn="auto">
              <a:spcBef>
                <a:spcPts val="0"/>
              </a:spcBef>
              <a:spcAft>
                <a:spcPts val="0"/>
              </a:spcAft>
              <a:buFontTx/>
              <a:buAutoNum type="arabicParenR"/>
              <a:defRPr/>
            </a:pPr>
            <a:r>
              <a:rPr lang="en-US" sz="2400" dirty="0">
                <a:latin typeface="Times New Roman" pitchFamily="18" charset="0"/>
                <a:cs typeface="Times New Roman" pitchFamily="18" charset="0"/>
              </a:rPr>
              <a:t>Impact</a:t>
            </a:r>
          </a:p>
          <a:p>
            <a:pPr marL="342900" indent="-342900" fontAlgn="auto">
              <a:spcBef>
                <a:spcPts val="0"/>
              </a:spcBef>
              <a:spcAft>
                <a:spcPts val="0"/>
              </a:spcAft>
              <a:buFontTx/>
              <a:buAutoNum type="arabicParenR"/>
              <a:defRPr/>
            </a:pPr>
            <a:r>
              <a:rPr lang="en-US" sz="2400" dirty="0">
                <a:latin typeface="Times New Roman" pitchFamily="18" charset="0"/>
                <a:cs typeface="Times New Roman" pitchFamily="18" charset="0"/>
              </a:rPr>
              <a:t>Vibration</a:t>
            </a:r>
          </a:p>
        </p:txBody>
      </p:sp>
      <p:pic>
        <p:nvPicPr>
          <p:cNvPr id="12292" name="Picture 5" descr="main-qimg-69a77ced9ad5ca1a11caa96313fc94b2.png"/>
          <p:cNvPicPr>
            <a:picLocks noChangeAspect="1"/>
          </p:cNvPicPr>
          <p:nvPr/>
        </p:nvPicPr>
        <p:blipFill>
          <a:blip r:embed="rId2"/>
          <a:srcRect/>
          <a:stretch>
            <a:fillRect/>
          </a:stretch>
        </p:blipFill>
        <p:spPr bwMode="auto">
          <a:xfrm>
            <a:off x="928688" y="773119"/>
            <a:ext cx="7099696" cy="3670169"/>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3901</TotalTime>
  <Words>1998</Words>
  <Application>Microsoft Office PowerPoint</Application>
  <PresentationFormat>On-screen Show (4:3)</PresentationFormat>
  <Paragraphs>411</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Equity</vt:lpstr>
      <vt:lpstr>Slide 1</vt:lpstr>
      <vt:lpstr>CONTENTS</vt:lpstr>
      <vt:lpstr>1. Abstract </vt:lpstr>
      <vt:lpstr>2. Introduction </vt:lpstr>
      <vt:lpstr>Slide 5</vt:lpstr>
      <vt:lpstr>3. Literature Review  </vt:lpstr>
      <vt:lpstr>Slide 7</vt:lpstr>
      <vt:lpstr>Slide 8</vt:lpstr>
      <vt:lpstr>Slide 9</vt:lpstr>
      <vt:lpstr>5. Objective of the Project Work </vt:lpstr>
      <vt:lpstr>Slide 11</vt:lpstr>
      <vt:lpstr>Slide 12</vt:lpstr>
      <vt:lpstr>Slide 13</vt:lpstr>
      <vt:lpstr>Slide 14</vt:lpstr>
      <vt:lpstr>Material Selection</vt:lpstr>
      <vt:lpstr>7. Static Analysis The following load conditions are consider during static analysis</vt:lpstr>
      <vt:lpstr>Compressive Load Compression load applying on Ti-6Al-4V </vt:lpstr>
      <vt:lpstr>Point Load  Point load applying on Ti-6Al-4V </vt:lpstr>
      <vt:lpstr>Shear Load  Shear load applying on Ti-6Al-4V </vt:lpstr>
      <vt:lpstr>Modal Analysis</vt:lpstr>
      <vt:lpstr>8. Results</vt:lpstr>
      <vt:lpstr>Compressive Load at 390N</vt:lpstr>
      <vt:lpstr>Slide 23</vt:lpstr>
      <vt:lpstr>Slide 24</vt:lpstr>
      <vt:lpstr>Slide 25</vt:lpstr>
      <vt:lpstr>Slide 26</vt:lpstr>
      <vt:lpstr>Frequency</vt:lpstr>
      <vt:lpstr>Total Deformation</vt:lpstr>
      <vt:lpstr>Rapid Prototyping</vt:lpstr>
      <vt:lpstr>9. Conclusion</vt:lpstr>
      <vt:lpstr>10. Future Scope</vt:lpstr>
      <vt:lpstr>11. References </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 Devineni</dc:creator>
  <cp:lastModifiedBy>LENOVO</cp:lastModifiedBy>
  <cp:revision>377</cp:revision>
  <dcterms:created xsi:type="dcterms:W3CDTF">2017-09-23T04:56:24Z</dcterms:created>
  <dcterms:modified xsi:type="dcterms:W3CDTF">2022-06-08T15:45:08Z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